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0" r:id="rId1"/>
  </p:sldMasterIdLst>
  <p:notesMasterIdLst>
    <p:notesMasterId r:id="rId96"/>
  </p:notesMasterIdLst>
  <p:handoutMasterIdLst>
    <p:handoutMasterId r:id="rId97"/>
  </p:handoutMasterIdLst>
  <p:sldIdLst>
    <p:sldId id="256" r:id="rId2"/>
    <p:sldId id="412" r:id="rId3"/>
    <p:sldId id="374" r:id="rId4"/>
    <p:sldId id="419" r:id="rId5"/>
    <p:sldId id="334" r:id="rId6"/>
    <p:sldId id="373" r:id="rId7"/>
    <p:sldId id="416" r:id="rId8"/>
    <p:sldId id="358" r:id="rId9"/>
    <p:sldId id="335" r:id="rId10"/>
    <p:sldId id="357" r:id="rId11"/>
    <p:sldId id="414" r:id="rId12"/>
    <p:sldId id="415" r:id="rId13"/>
    <p:sldId id="359" r:id="rId14"/>
    <p:sldId id="417" r:id="rId15"/>
    <p:sldId id="418" r:id="rId16"/>
    <p:sldId id="275" r:id="rId17"/>
    <p:sldId id="421" r:id="rId18"/>
    <p:sldId id="328" r:id="rId19"/>
    <p:sldId id="277" r:id="rId20"/>
    <p:sldId id="340" r:id="rId21"/>
    <p:sldId id="341" r:id="rId22"/>
    <p:sldId id="342" r:id="rId23"/>
    <p:sldId id="422" r:id="rId24"/>
    <p:sldId id="362" r:id="rId25"/>
    <p:sldId id="363" r:id="rId26"/>
    <p:sldId id="423" r:id="rId27"/>
    <p:sldId id="424" r:id="rId28"/>
    <p:sldId id="425" r:id="rId29"/>
    <p:sldId id="426" r:id="rId30"/>
    <p:sldId id="427" r:id="rId31"/>
    <p:sldId id="428" r:id="rId32"/>
    <p:sldId id="429" r:id="rId33"/>
    <p:sldId id="430" r:id="rId34"/>
    <p:sldId id="431" r:id="rId35"/>
    <p:sldId id="432" r:id="rId36"/>
    <p:sldId id="481" r:id="rId37"/>
    <p:sldId id="482" r:id="rId38"/>
    <p:sldId id="483" r:id="rId39"/>
    <p:sldId id="477" r:id="rId40"/>
    <p:sldId id="433" r:id="rId41"/>
    <p:sldId id="434" r:id="rId42"/>
    <p:sldId id="440" r:id="rId43"/>
    <p:sldId id="441" r:id="rId44"/>
    <p:sldId id="478" r:id="rId45"/>
    <p:sldId id="281" r:id="rId46"/>
    <p:sldId id="284" r:id="rId47"/>
    <p:sldId id="442" r:id="rId48"/>
    <p:sldId id="443" r:id="rId49"/>
    <p:sldId id="444" r:id="rId50"/>
    <p:sldId id="289" r:id="rId51"/>
    <p:sldId id="297" r:id="rId52"/>
    <p:sldId id="299" r:id="rId53"/>
    <p:sldId id="484" r:id="rId54"/>
    <p:sldId id="303" r:id="rId55"/>
    <p:sldId id="445" r:id="rId56"/>
    <p:sldId id="435" r:id="rId57"/>
    <p:sldId id="436" r:id="rId58"/>
    <p:sldId id="394" r:id="rId59"/>
    <p:sldId id="448" r:id="rId60"/>
    <p:sldId id="449" r:id="rId61"/>
    <p:sldId id="450" r:id="rId62"/>
    <p:sldId id="451" r:id="rId63"/>
    <p:sldId id="452" r:id="rId64"/>
    <p:sldId id="453" r:id="rId65"/>
    <p:sldId id="454" r:id="rId66"/>
    <p:sldId id="455" r:id="rId67"/>
    <p:sldId id="456" r:id="rId68"/>
    <p:sldId id="457" r:id="rId69"/>
    <p:sldId id="458" r:id="rId70"/>
    <p:sldId id="459" r:id="rId71"/>
    <p:sldId id="460" r:id="rId72"/>
    <p:sldId id="461" r:id="rId73"/>
    <p:sldId id="462" r:id="rId74"/>
    <p:sldId id="463" r:id="rId75"/>
    <p:sldId id="464" r:id="rId76"/>
    <p:sldId id="465" r:id="rId77"/>
    <p:sldId id="466" r:id="rId78"/>
    <p:sldId id="467" r:id="rId79"/>
    <p:sldId id="468" r:id="rId80"/>
    <p:sldId id="469" r:id="rId81"/>
    <p:sldId id="470" r:id="rId82"/>
    <p:sldId id="471" r:id="rId83"/>
    <p:sldId id="472" r:id="rId84"/>
    <p:sldId id="395" r:id="rId85"/>
    <p:sldId id="397" r:id="rId86"/>
    <p:sldId id="474" r:id="rId87"/>
    <p:sldId id="437" r:id="rId88"/>
    <p:sldId id="438" r:id="rId89"/>
    <p:sldId id="405" r:id="rId90"/>
    <p:sldId id="406" r:id="rId91"/>
    <p:sldId id="401" r:id="rId92"/>
    <p:sldId id="476" r:id="rId93"/>
    <p:sldId id="420" r:id="rId94"/>
    <p:sldId id="480" r:id="rId95"/>
  </p:sldIdLst>
  <p:sldSz cx="9144000" cy="6858000" type="screen4x3"/>
  <p:notesSz cx="6954838" cy="92408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00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126" autoAdjust="0"/>
  </p:normalViewPr>
  <p:slideViewPr>
    <p:cSldViewPr snapToObjects="1">
      <p:cViewPr>
        <p:scale>
          <a:sx n="110" d="100"/>
          <a:sy n="110" d="100"/>
        </p:scale>
        <p:origin x="-856" y="72"/>
      </p:cViewPr>
      <p:guideLst>
        <p:guide orient="horz" pos="2160"/>
        <p:guide pos="2880"/>
      </p:guideLst>
    </p:cSldViewPr>
  </p:slideViewPr>
  <p:notesTextViewPr>
    <p:cViewPr>
      <p:scale>
        <a:sx n="100" d="100"/>
        <a:sy n="100" d="100"/>
      </p:scale>
      <p:origin x="0" y="0"/>
    </p:cViewPr>
  </p:notesTextViewPr>
  <p:sorterViewPr>
    <p:cViewPr>
      <p:scale>
        <a:sx n="72" d="100"/>
        <a:sy n="72" d="100"/>
      </p:scale>
      <p:origin x="0" y="14408"/>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theme" Target="theme/theme1.xml"/><Relationship Id="rId10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notesMaster" Target="notesMasters/notesMaster1.xml"/><Relationship Id="rId97" Type="http://schemas.openxmlformats.org/officeDocument/2006/relationships/handoutMaster" Target="handoutMasters/handoutMaster1.xml"/><Relationship Id="rId98" Type="http://schemas.openxmlformats.org/officeDocument/2006/relationships/printerSettings" Target="printerSettings/printerSettings1.bin"/><Relationship Id="rId9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viewProps" Target="viewProp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3CE12D-C1F2-0549-AEC6-FC60B32F9BA8}"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lang="en-US"/>
        </a:p>
      </dgm:t>
    </dgm:pt>
    <dgm:pt modelId="{7A4A7073-B385-FD46-90AF-912209260A67}">
      <dgm:prSet phldrT="[Text]"/>
      <dgm:spPr/>
      <dgm:t>
        <a:bodyPr/>
        <a:lstStyle/>
        <a:p>
          <a:r>
            <a:rPr lang="en-US" dirty="0" smtClean="0"/>
            <a:t>Coherent</a:t>
          </a:r>
          <a:endParaRPr lang="en-US" dirty="0"/>
        </a:p>
      </dgm:t>
    </dgm:pt>
    <dgm:pt modelId="{8D728878-7788-754D-AC71-53F4A96D6525}" type="parTrans" cxnId="{5BFE7812-DA34-B54A-A6E1-422524449FF2}">
      <dgm:prSet/>
      <dgm:spPr/>
      <dgm:t>
        <a:bodyPr/>
        <a:lstStyle/>
        <a:p>
          <a:endParaRPr lang="en-US"/>
        </a:p>
      </dgm:t>
    </dgm:pt>
    <dgm:pt modelId="{8F2264D4-B343-7F4B-8A0A-757EC10B84DE}" type="sibTrans" cxnId="{5BFE7812-DA34-B54A-A6E1-422524449FF2}">
      <dgm:prSet/>
      <dgm:spPr/>
      <dgm:t>
        <a:bodyPr/>
        <a:lstStyle/>
        <a:p>
          <a:endParaRPr lang="en-US"/>
        </a:p>
      </dgm:t>
    </dgm:pt>
    <dgm:pt modelId="{9FA7849E-A375-F64F-8C16-F752E7DB9E22}">
      <dgm:prSet phldrT="[Text]"/>
      <dgm:spPr/>
      <dgm:t>
        <a:bodyPr/>
        <a:lstStyle/>
        <a:p>
          <a:r>
            <a:rPr lang="en-US" dirty="0" smtClean="0"/>
            <a:t>It makes sense</a:t>
          </a:r>
          <a:endParaRPr lang="en-US" dirty="0"/>
        </a:p>
      </dgm:t>
    </dgm:pt>
    <dgm:pt modelId="{71F3E6D6-4D57-1740-8F7E-68C205756260}" type="parTrans" cxnId="{73EE1995-E5FA-E94F-A8E0-0951D770151E}">
      <dgm:prSet/>
      <dgm:spPr/>
      <dgm:t>
        <a:bodyPr/>
        <a:lstStyle/>
        <a:p>
          <a:endParaRPr lang="en-US"/>
        </a:p>
      </dgm:t>
    </dgm:pt>
    <dgm:pt modelId="{943E31A5-AC29-914F-9B18-8E224787CD62}" type="sibTrans" cxnId="{73EE1995-E5FA-E94F-A8E0-0951D770151E}">
      <dgm:prSet/>
      <dgm:spPr/>
      <dgm:t>
        <a:bodyPr/>
        <a:lstStyle/>
        <a:p>
          <a:endParaRPr lang="en-US"/>
        </a:p>
      </dgm:t>
    </dgm:pt>
    <dgm:pt modelId="{26231827-9BF5-5245-AA38-0BC86BABE966}">
      <dgm:prSet phldrT="[Text]"/>
      <dgm:spPr/>
      <dgm:t>
        <a:bodyPr/>
        <a:lstStyle/>
        <a:p>
          <a:r>
            <a:rPr lang="en-US" dirty="0" smtClean="0"/>
            <a:t>Logical progression</a:t>
          </a:r>
          <a:endParaRPr lang="en-US" dirty="0"/>
        </a:p>
      </dgm:t>
    </dgm:pt>
    <dgm:pt modelId="{D98DCAD2-54FE-B042-BAA1-48A405996E13}" type="parTrans" cxnId="{EFC530ED-A791-814B-9B2C-4810101A99E3}">
      <dgm:prSet/>
      <dgm:spPr/>
      <dgm:t>
        <a:bodyPr/>
        <a:lstStyle/>
        <a:p>
          <a:endParaRPr lang="en-US"/>
        </a:p>
      </dgm:t>
    </dgm:pt>
    <dgm:pt modelId="{8E8B6EE0-B3FD-324F-B039-EA8D4AAFD2FF}" type="sibTrans" cxnId="{EFC530ED-A791-814B-9B2C-4810101A99E3}">
      <dgm:prSet/>
      <dgm:spPr/>
      <dgm:t>
        <a:bodyPr/>
        <a:lstStyle/>
        <a:p>
          <a:endParaRPr lang="en-US"/>
        </a:p>
      </dgm:t>
    </dgm:pt>
    <dgm:pt modelId="{1FF28C45-EC2B-3D41-9FF8-04120C63C41A}">
      <dgm:prSet phldrT="[Text]"/>
      <dgm:spPr/>
      <dgm:t>
        <a:bodyPr/>
        <a:lstStyle/>
        <a:p>
          <a:r>
            <a:rPr lang="en-US" dirty="0" smtClean="0"/>
            <a:t>Viable</a:t>
          </a:r>
          <a:endParaRPr lang="en-US" dirty="0"/>
        </a:p>
      </dgm:t>
    </dgm:pt>
    <dgm:pt modelId="{8CD15346-74FC-F04C-89A3-A4BCD132181D}" type="parTrans" cxnId="{D9F060AE-5DB4-BC45-BD15-75F54E71D976}">
      <dgm:prSet/>
      <dgm:spPr/>
      <dgm:t>
        <a:bodyPr/>
        <a:lstStyle/>
        <a:p>
          <a:endParaRPr lang="en-US"/>
        </a:p>
      </dgm:t>
    </dgm:pt>
    <dgm:pt modelId="{7D88B245-F2AC-9D40-B8FC-ACF663B7DAD2}" type="sibTrans" cxnId="{D9F060AE-5DB4-BC45-BD15-75F54E71D976}">
      <dgm:prSet/>
      <dgm:spPr/>
      <dgm:t>
        <a:bodyPr/>
        <a:lstStyle/>
        <a:p>
          <a:endParaRPr lang="en-US"/>
        </a:p>
      </dgm:t>
    </dgm:pt>
    <dgm:pt modelId="{3E08BA9C-6C3C-C043-BE60-DF9C1AFC5C72}">
      <dgm:prSet phldrT="[Text]"/>
      <dgm:spPr/>
      <dgm:t>
        <a:bodyPr/>
        <a:lstStyle/>
        <a:p>
          <a:r>
            <a:rPr lang="en-US" dirty="0" smtClean="0"/>
            <a:t>It can be done</a:t>
          </a:r>
          <a:endParaRPr lang="en-US" dirty="0"/>
        </a:p>
      </dgm:t>
    </dgm:pt>
    <dgm:pt modelId="{44737A69-3BB5-3342-BA1C-7ED9CEAB35B9}" type="parTrans" cxnId="{549ACEB7-F423-FA4D-80E8-751FA2D21C94}">
      <dgm:prSet/>
      <dgm:spPr/>
      <dgm:t>
        <a:bodyPr/>
        <a:lstStyle/>
        <a:p>
          <a:endParaRPr lang="en-US"/>
        </a:p>
      </dgm:t>
    </dgm:pt>
    <dgm:pt modelId="{94F00BE7-A9B5-8842-A7AF-5961FD9D5CE6}" type="sibTrans" cxnId="{549ACEB7-F423-FA4D-80E8-751FA2D21C94}">
      <dgm:prSet/>
      <dgm:spPr/>
      <dgm:t>
        <a:bodyPr/>
        <a:lstStyle/>
        <a:p>
          <a:endParaRPr lang="en-US"/>
        </a:p>
      </dgm:t>
    </dgm:pt>
    <dgm:pt modelId="{5F354567-2A32-1B43-8378-AC00B8FF47BF}">
      <dgm:prSet phldrT="[Text]"/>
      <dgm:spPr/>
      <dgm:t>
        <a:bodyPr/>
        <a:lstStyle/>
        <a:p>
          <a:r>
            <a:rPr lang="en-US" dirty="0" smtClean="0"/>
            <a:t>Guaranteed</a:t>
          </a:r>
          <a:endParaRPr lang="en-US" dirty="0"/>
        </a:p>
      </dgm:t>
    </dgm:pt>
    <dgm:pt modelId="{F31F7186-523D-3643-8955-5570AE9D2813}" type="parTrans" cxnId="{39A8ED63-DB51-7E46-BEEA-C3B90FE64A0F}">
      <dgm:prSet/>
      <dgm:spPr/>
      <dgm:t>
        <a:bodyPr/>
        <a:lstStyle/>
        <a:p>
          <a:endParaRPr lang="en-US"/>
        </a:p>
      </dgm:t>
    </dgm:pt>
    <dgm:pt modelId="{1B66E765-09AF-1E4C-8D41-C6BC19C8E16E}" type="sibTrans" cxnId="{39A8ED63-DB51-7E46-BEEA-C3B90FE64A0F}">
      <dgm:prSet/>
      <dgm:spPr/>
      <dgm:t>
        <a:bodyPr/>
        <a:lstStyle/>
        <a:p>
          <a:endParaRPr lang="en-US"/>
        </a:p>
      </dgm:t>
    </dgm:pt>
    <dgm:pt modelId="{374977E3-B766-214B-B019-1970D4B00C5D}">
      <dgm:prSet phldrT="[Text]"/>
      <dgm:spPr/>
      <dgm:t>
        <a:bodyPr/>
        <a:lstStyle/>
        <a:p>
          <a:r>
            <a:rPr lang="en-US" dirty="0" smtClean="0"/>
            <a:t>Every student</a:t>
          </a:r>
          <a:endParaRPr lang="en-US" dirty="0"/>
        </a:p>
      </dgm:t>
    </dgm:pt>
    <dgm:pt modelId="{A9EB0141-AD9B-8744-9878-E53A5D9A4502}" type="parTrans" cxnId="{3E40994E-B23A-6943-9206-5081983C0BA7}">
      <dgm:prSet/>
      <dgm:spPr/>
      <dgm:t>
        <a:bodyPr/>
        <a:lstStyle/>
        <a:p>
          <a:endParaRPr lang="en-US"/>
        </a:p>
      </dgm:t>
    </dgm:pt>
    <dgm:pt modelId="{E84E7894-1E5B-D842-927E-B82D7BE02F41}" type="sibTrans" cxnId="{3E40994E-B23A-6943-9206-5081983C0BA7}">
      <dgm:prSet/>
      <dgm:spPr/>
      <dgm:t>
        <a:bodyPr/>
        <a:lstStyle/>
        <a:p>
          <a:endParaRPr lang="en-US"/>
        </a:p>
      </dgm:t>
    </dgm:pt>
    <dgm:pt modelId="{EA1B6F00-99D4-A04B-AD47-79A9D74A4EF7}">
      <dgm:prSet phldrT="[Text]"/>
      <dgm:spPr/>
      <dgm:t>
        <a:bodyPr/>
        <a:lstStyle/>
        <a:p>
          <a:r>
            <a:rPr lang="en-US" dirty="0" smtClean="0"/>
            <a:t>Every class</a:t>
          </a:r>
          <a:endParaRPr lang="en-US" dirty="0"/>
        </a:p>
      </dgm:t>
    </dgm:pt>
    <dgm:pt modelId="{D232907F-3799-8644-9B91-A2F368AF3FE9}" type="parTrans" cxnId="{992E58A0-948B-2C42-BC2E-BA24FDED0B92}">
      <dgm:prSet/>
      <dgm:spPr/>
      <dgm:t>
        <a:bodyPr/>
        <a:lstStyle/>
        <a:p>
          <a:endParaRPr lang="en-US"/>
        </a:p>
      </dgm:t>
    </dgm:pt>
    <dgm:pt modelId="{9347CBC8-53BF-1441-A659-1935604DA1DF}" type="sibTrans" cxnId="{992E58A0-948B-2C42-BC2E-BA24FDED0B92}">
      <dgm:prSet/>
      <dgm:spPr/>
      <dgm:t>
        <a:bodyPr/>
        <a:lstStyle/>
        <a:p>
          <a:endParaRPr lang="en-US"/>
        </a:p>
      </dgm:t>
    </dgm:pt>
    <dgm:pt modelId="{1FE54F73-8EC6-A64C-A973-4BD972EBEFDC}">
      <dgm:prSet phldrT="[Text]"/>
      <dgm:spPr/>
      <dgm:t>
        <a:bodyPr/>
        <a:lstStyle/>
        <a:p>
          <a:r>
            <a:rPr lang="en-US" dirty="0" smtClean="0"/>
            <a:t>Effectively organized</a:t>
          </a:r>
          <a:endParaRPr lang="en-US" dirty="0"/>
        </a:p>
      </dgm:t>
    </dgm:pt>
    <dgm:pt modelId="{8BE989DA-84E2-A243-8258-1EE5BF43153F}" type="parTrans" cxnId="{7A3EA43A-EA0A-5A4F-AAC8-BB5DC4C1BF4E}">
      <dgm:prSet/>
      <dgm:spPr/>
      <dgm:t>
        <a:bodyPr/>
        <a:lstStyle/>
        <a:p>
          <a:endParaRPr lang="en-US"/>
        </a:p>
      </dgm:t>
    </dgm:pt>
    <dgm:pt modelId="{F48DE2D8-7BBE-2844-9C2A-43560762B53D}" type="sibTrans" cxnId="{7A3EA43A-EA0A-5A4F-AAC8-BB5DC4C1BF4E}">
      <dgm:prSet/>
      <dgm:spPr/>
      <dgm:t>
        <a:bodyPr/>
        <a:lstStyle/>
        <a:p>
          <a:endParaRPr lang="en-US"/>
        </a:p>
      </dgm:t>
    </dgm:pt>
    <dgm:pt modelId="{584BE4A1-1DF3-3D4E-8BFE-4EEB6152253A}">
      <dgm:prSet phldrT="[Text]"/>
      <dgm:spPr/>
      <dgm:t>
        <a:bodyPr/>
        <a:lstStyle/>
        <a:p>
          <a:r>
            <a:rPr lang="en-US" dirty="0" smtClean="0"/>
            <a:t>Every school</a:t>
          </a:r>
          <a:endParaRPr lang="en-US" dirty="0"/>
        </a:p>
      </dgm:t>
    </dgm:pt>
    <dgm:pt modelId="{1C747461-5162-DE44-90CA-AF833B3B1CC8}" type="parTrans" cxnId="{AD24BDB1-7392-C246-9BA4-DA92EC539ECE}">
      <dgm:prSet/>
      <dgm:spPr/>
      <dgm:t>
        <a:bodyPr/>
        <a:lstStyle/>
        <a:p>
          <a:endParaRPr lang="en-US"/>
        </a:p>
      </dgm:t>
    </dgm:pt>
    <dgm:pt modelId="{B71C8A6D-9730-AC41-A241-897B1642B6C2}" type="sibTrans" cxnId="{AD24BDB1-7392-C246-9BA4-DA92EC539ECE}">
      <dgm:prSet/>
      <dgm:spPr/>
      <dgm:t>
        <a:bodyPr/>
        <a:lstStyle/>
        <a:p>
          <a:endParaRPr lang="en-US"/>
        </a:p>
      </dgm:t>
    </dgm:pt>
    <dgm:pt modelId="{5A2F5F73-1E06-FC4C-9D2F-46891226DFE2}" type="pres">
      <dgm:prSet presAssocID="{BB3CE12D-C1F2-0549-AEC6-FC60B32F9BA8}" presName="theList" presStyleCnt="0">
        <dgm:presLayoutVars>
          <dgm:dir/>
          <dgm:animLvl val="lvl"/>
          <dgm:resizeHandles val="exact"/>
        </dgm:presLayoutVars>
      </dgm:prSet>
      <dgm:spPr/>
    </dgm:pt>
    <dgm:pt modelId="{53793067-A3F1-3645-A5CB-E3D3AF803076}" type="pres">
      <dgm:prSet presAssocID="{7A4A7073-B385-FD46-90AF-912209260A67}" presName="compNode" presStyleCnt="0"/>
      <dgm:spPr/>
    </dgm:pt>
    <dgm:pt modelId="{814DF324-4E78-BF4B-922C-0703D8E94A34}" type="pres">
      <dgm:prSet presAssocID="{7A4A7073-B385-FD46-90AF-912209260A67}" presName="aNode" presStyleLbl="bgShp" presStyleIdx="0" presStyleCnt="3"/>
      <dgm:spPr/>
      <dgm:t>
        <a:bodyPr/>
        <a:lstStyle/>
        <a:p>
          <a:endParaRPr lang="en-US"/>
        </a:p>
      </dgm:t>
    </dgm:pt>
    <dgm:pt modelId="{80648835-1FDC-224B-B809-8665A34A7431}" type="pres">
      <dgm:prSet presAssocID="{7A4A7073-B385-FD46-90AF-912209260A67}" presName="textNode" presStyleLbl="bgShp" presStyleIdx="0" presStyleCnt="3"/>
      <dgm:spPr/>
      <dgm:t>
        <a:bodyPr/>
        <a:lstStyle/>
        <a:p>
          <a:endParaRPr lang="en-US"/>
        </a:p>
      </dgm:t>
    </dgm:pt>
    <dgm:pt modelId="{EFA0A25C-CC94-2347-A552-FB38CFEB8F23}" type="pres">
      <dgm:prSet presAssocID="{7A4A7073-B385-FD46-90AF-912209260A67}" presName="compChildNode" presStyleCnt="0"/>
      <dgm:spPr/>
    </dgm:pt>
    <dgm:pt modelId="{97DF3EAF-0D31-3D47-9DCA-61B6DF30ED17}" type="pres">
      <dgm:prSet presAssocID="{7A4A7073-B385-FD46-90AF-912209260A67}" presName="theInnerList" presStyleCnt="0"/>
      <dgm:spPr/>
    </dgm:pt>
    <dgm:pt modelId="{BB746BAD-D78D-EA41-9E77-8501279611C8}" type="pres">
      <dgm:prSet presAssocID="{9FA7849E-A375-F64F-8C16-F752E7DB9E22}" presName="childNode" presStyleLbl="node1" presStyleIdx="0" presStyleCnt="7">
        <dgm:presLayoutVars>
          <dgm:bulletEnabled val="1"/>
        </dgm:presLayoutVars>
      </dgm:prSet>
      <dgm:spPr/>
    </dgm:pt>
    <dgm:pt modelId="{13D247DE-B50B-CF45-B97E-0D3438BE843B}" type="pres">
      <dgm:prSet presAssocID="{9FA7849E-A375-F64F-8C16-F752E7DB9E22}" presName="aSpace2" presStyleCnt="0"/>
      <dgm:spPr/>
    </dgm:pt>
    <dgm:pt modelId="{BC16F260-C8B7-6C4A-8AB3-85968CF1E5EA}" type="pres">
      <dgm:prSet presAssocID="{26231827-9BF5-5245-AA38-0BC86BABE966}" presName="childNode" presStyleLbl="node1" presStyleIdx="1" presStyleCnt="7">
        <dgm:presLayoutVars>
          <dgm:bulletEnabled val="1"/>
        </dgm:presLayoutVars>
      </dgm:prSet>
      <dgm:spPr/>
      <dgm:t>
        <a:bodyPr/>
        <a:lstStyle/>
        <a:p>
          <a:endParaRPr lang="en-US"/>
        </a:p>
      </dgm:t>
    </dgm:pt>
    <dgm:pt modelId="{B2E928CA-7094-FD4E-AA9C-D81AA81CCF70}" type="pres">
      <dgm:prSet presAssocID="{26231827-9BF5-5245-AA38-0BC86BABE966}" presName="aSpace2" presStyleCnt="0"/>
      <dgm:spPr/>
    </dgm:pt>
    <dgm:pt modelId="{7E9C8352-3C64-F543-9784-0E4CE03DB7AB}" type="pres">
      <dgm:prSet presAssocID="{1FE54F73-8EC6-A64C-A973-4BD972EBEFDC}" presName="childNode" presStyleLbl="node1" presStyleIdx="2" presStyleCnt="7">
        <dgm:presLayoutVars>
          <dgm:bulletEnabled val="1"/>
        </dgm:presLayoutVars>
      </dgm:prSet>
      <dgm:spPr/>
      <dgm:t>
        <a:bodyPr/>
        <a:lstStyle/>
        <a:p>
          <a:endParaRPr lang="en-US"/>
        </a:p>
      </dgm:t>
    </dgm:pt>
    <dgm:pt modelId="{7A204314-1DAA-8046-9E41-94EB39364F8B}" type="pres">
      <dgm:prSet presAssocID="{7A4A7073-B385-FD46-90AF-912209260A67}" presName="aSpace" presStyleCnt="0"/>
      <dgm:spPr/>
    </dgm:pt>
    <dgm:pt modelId="{DD2F2746-CA7B-7D41-B7BC-8C4069E2154D}" type="pres">
      <dgm:prSet presAssocID="{1FF28C45-EC2B-3D41-9FF8-04120C63C41A}" presName="compNode" presStyleCnt="0"/>
      <dgm:spPr/>
    </dgm:pt>
    <dgm:pt modelId="{B9037A95-F794-B74F-8964-C1AA4F65ECB1}" type="pres">
      <dgm:prSet presAssocID="{1FF28C45-EC2B-3D41-9FF8-04120C63C41A}" presName="aNode" presStyleLbl="bgShp" presStyleIdx="1" presStyleCnt="3"/>
      <dgm:spPr/>
    </dgm:pt>
    <dgm:pt modelId="{C8DD993A-2687-9743-B6C1-17A2071D22EF}" type="pres">
      <dgm:prSet presAssocID="{1FF28C45-EC2B-3D41-9FF8-04120C63C41A}" presName="textNode" presStyleLbl="bgShp" presStyleIdx="1" presStyleCnt="3"/>
      <dgm:spPr/>
    </dgm:pt>
    <dgm:pt modelId="{6839F960-68AF-4347-92A8-887C1BD0D69E}" type="pres">
      <dgm:prSet presAssocID="{1FF28C45-EC2B-3D41-9FF8-04120C63C41A}" presName="compChildNode" presStyleCnt="0"/>
      <dgm:spPr/>
    </dgm:pt>
    <dgm:pt modelId="{40A05D6C-EB40-F349-8438-1F500CBEF7DA}" type="pres">
      <dgm:prSet presAssocID="{1FF28C45-EC2B-3D41-9FF8-04120C63C41A}" presName="theInnerList" presStyleCnt="0"/>
      <dgm:spPr/>
    </dgm:pt>
    <dgm:pt modelId="{084B87FA-E3BE-7542-B8EF-8CADFFDEC4FB}" type="pres">
      <dgm:prSet presAssocID="{3E08BA9C-6C3C-C043-BE60-DF9C1AFC5C72}" presName="childNode" presStyleLbl="node1" presStyleIdx="3" presStyleCnt="7">
        <dgm:presLayoutVars>
          <dgm:bulletEnabled val="1"/>
        </dgm:presLayoutVars>
      </dgm:prSet>
      <dgm:spPr/>
    </dgm:pt>
    <dgm:pt modelId="{18696F87-4C42-B246-A163-CA7F88A1D354}" type="pres">
      <dgm:prSet presAssocID="{1FF28C45-EC2B-3D41-9FF8-04120C63C41A}" presName="aSpace" presStyleCnt="0"/>
      <dgm:spPr/>
    </dgm:pt>
    <dgm:pt modelId="{C0E9EC56-6452-C941-A797-70D02D480F65}" type="pres">
      <dgm:prSet presAssocID="{5F354567-2A32-1B43-8378-AC00B8FF47BF}" presName="compNode" presStyleCnt="0"/>
      <dgm:spPr/>
    </dgm:pt>
    <dgm:pt modelId="{30B289DE-AB03-D145-8E72-2E6F583AC658}" type="pres">
      <dgm:prSet presAssocID="{5F354567-2A32-1B43-8378-AC00B8FF47BF}" presName="aNode" presStyleLbl="bgShp" presStyleIdx="2" presStyleCnt="3"/>
      <dgm:spPr/>
    </dgm:pt>
    <dgm:pt modelId="{AD2F9BB0-C40D-0D48-869C-58FECF603945}" type="pres">
      <dgm:prSet presAssocID="{5F354567-2A32-1B43-8378-AC00B8FF47BF}" presName="textNode" presStyleLbl="bgShp" presStyleIdx="2" presStyleCnt="3"/>
      <dgm:spPr/>
    </dgm:pt>
    <dgm:pt modelId="{CE387EA5-9BF3-4D41-AD03-C3C33765C074}" type="pres">
      <dgm:prSet presAssocID="{5F354567-2A32-1B43-8378-AC00B8FF47BF}" presName="compChildNode" presStyleCnt="0"/>
      <dgm:spPr/>
    </dgm:pt>
    <dgm:pt modelId="{09251F51-F963-5F4F-A50D-69886767916E}" type="pres">
      <dgm:prSet presAssocID="{5F354567-2A32-1B43-8378-AC00B8FF47BF}" presName="theInnerList" presStyleCnt="0"/>
      <dgm:spPr/>
    </dgm:pt>
    <dgm:pt modelId="{6F2B27AB-5654-D047-88F2-69AF7572EBF8}" type="pres">
      <dgm:prSet presAssocID="{374977E3-B766-214B-B019-1970D4B00C5D}" presName="childNode" presStyleLbl="node1" presStyleIdx="4" presStyleCnt="7">
        <dgm:presLayoutVars>
          <dgm:bulletEnabled val="1"/>
        </dgm:presLayoutVars>
      </dgm:prSet>
      <dgm:spPr/>
    </dgm:pt>
    <dgm:pt modelId="{B72D8132-6712-0A4F-9CD3-37DF22A5B0F7}" type="pres">
      <dgm:prSet presAssocID="{374977E3-B766-214B-B019-1970D4B00C5D}" presName="aSpace2" presStyleCnt="0"/>
      <dgm:spPr/>
    </dgm:pt>
    <dgm:pt modelId="{C1A53C0F-F7AF-EB46-AC49-8DC802B3106A}" type="pres">
      <dgm:prSet presAssocID="{EA1B6F00-99D4-A04B-AD47-79A9D74A4EF7}" presName="childNode" presStyleLbl="node1" presStyleIdx="5" presStyleCnt="7">
        <dgm:presLayoutVars>
          <dgm:bulletEnabled val="1"/>
        </dgm:presLayoutVars>
      </dgm:prSet>
      <dgm:spPr/>
    </dgm:pt>
    <dgm:pt modelId="{8A57230C-5283-A248-A5FF-8D76546A99D7}" type="pres">
      <dgm:prSet presAssocID="{EA1B6F00-99D4-A04B-AD47-79A9D74A4EF7}" presName="aSpace2" presStyleCnt="0"/>
      <dgm:spPr/>
    </dgm:pt>
    <dgm:pt modelId="{A997C0F6-F6F7-164F-97FC-77AC75B5A1FC}" type="pres">
      <dgm:prSet presAssocID="{584BE4A1-1DF3-3D4E-8BFE-4EEB6152253A}" presName="childNode" presStyleLbl="node1" presStyleIdx="6" presStyleCnt="7">
        <dgm:presLayoutVars>
          <dgm:bulletEnabled val="1"/>
        </dgm:presLayoutVars>
      </dgm:prSet>
      <dgm:spPr/>
    </dgm:pt>
  </dgm:ptLst>
  <dgm:cxnLst>
    <dgm:cxn modelId="{5BFE7812-DA34-B54A-A6E1-422524449FF2}" srcId="{BB3CE12D-C1F2-0549-AEC6-FC60B32F9BA8}" destId="{7A4A7073-B385-FD46-90AF-912209260A67}" srcOrd="0" destOrd="0" parTransId="{8D728878-7788-754D-AC71-53F4A96D6525}" sibTransId="{8F2264D4-B343-7F4B-8A0A-757EC10B84DE}"/>
    <dgm:cxn modelId="{D9F060AE-5DB4-BC45-BD15-75F54E71D976}" srcId="{BB3CE12D-C1F2-0549-AEC6-FC60B32F9BA8}" destId="{1FF28C45-EC2B-3D41-9FF8-04120C63C41A}" srcOrd="1" destOrd="0" parTransId="{8CD15346-74FC-F04C-89A3-A4BCD132181D}" sibTransId="{7D88B245-F2AC-9D40-B8FC-ACF663B7DAD2}"/>
    <dgm:cxn modelId="{E2845564-8E5A-C047-B342-BC9E30F09BFC}" type="presOf" srcId="{1FF28C45-EC2B-3D41-9FF8-04120C63C41A}" destId="{C8DD993A-2687-9743-B6C1-17A2071D22EF}" srcOrd="1" destOrd="0" presId="urn:microsoft.com/office/officeart/2005/8/layout/lProcess2"/>
    <dgm:cxn modelId="{3E40994E-B23A-6943-9206-5081983C0BA7}" srcId="{5F354567-2A32-1B43-8378-AC00B8FF47BF}" destId="{374977E3-B766-214B-B019-1970D4B00C5D}" srcOrd="0" destOrd="0" parTransId="{A9EB0141-AD9B-8744-9878-E53A5D9A4502}" sibTransId="{E84E7894-1E5B-D842-927E-B82D7BE02F41}"/>
    <dgm:cxn modelId="{73EE1995-E5FA-E94F-A8E0-0951D770151E}" srcId="{7A4A7073-B385-FD46-90AF-912209260A67}" destId="{9FA7849E-A375-F64F-8C16-F752E7DB9E22}" srcOrd="0" destOrd="0" parTransId="{71F3E6D6-4D57-1740-8F7E-68C205756260}" sibTransId="{943E31A5-AC29-914F-9B18-8E224787CD62}"/>
    <dgm:cxn modelId="{9152857E-69A7-6742-8BF4-31D74E0210DA}" type="presOf" srcId="{5F354567-2A32-1B43-8378-AC00B8FF47BF}" destId="{AD2F9BB0-C40D-0D48-869C-58FECF603945}" srcOrd="1" destOrd="0" presId="urn:microsoft.com/office/officeart/2005/8/layout/lProcess2"/>
    <dgm:cxn modelId="{7A3EA43A-EA0A-5A4F-AAC8-BB5DC4C1BF4E}" srcId="{7A4A7073-B385-FD46-90AF-912209260A67}" destId="{1FE54F73-8EC6-A64C-A973-4BD972EBEFDC}" srcOrd="2" destOrd="0" parTransId="{8BE989DA-84E2-A243-8258-1EE5BF43153F}" sibTransId="{F48DE2D8-7BBE-2844-9C2A-43560762B53D}"/>
    <dgm:cxn modelId="{549ACEB7-F423-FA4D-80E8-751FA2D21C94}" srcId="{1FF28C45-EC2B-3D41-9FF8-04120C63C41A}" destId="{3E08BA9C-6C3C-C043-BE60-DF9C1AFC5C72}" srcOrd="0" destOrd="0" parTransId="{44737A69-3BB5-3342-BA1C-7ED9CEAB35B9}" sibTransId="{94F00BE7-A9B5-8842-A7AF-5961FD9D5CE6}"/>
    <dgm:cxn modelId="{16E0F078-43E4-3D41-A4B2-89BC974E15DC}" type="presOf" srcId="{7A4A7073-B385-FD46-90AF-912209260A67}" destId="{80648835-1FDC-224B-B809-8665A34A7431}" srcOrd="1" destOrd="0" presId="urn:microsoft.com/office/officeart/2005/8/layout/lProcess2"/>
    <dgm:cxn modelId="{992E58A0-948B-2C42-BC2E-BA24FDED0B92}" srcId="{5F354567-2A32-1B43-8378-AC00B8FF47BF}" destId="{EA1B6F00-99D4-A04B-AD47-79A9D74A4EF7}" srcOrd="1" destOrd="0" parTransId="{D232907F-3799-8644-9B91-A2F368AF3FE9}" sibTransId="{9347CBC8-53BF-1441-A659-1935604DA1DF}"/>
    <dgm:cxn modelId="{4AB51F78-8FBE-3E42-BA98-EEBF2C87A009}" type="presOf" srcId="{9FA7849E-A375-F64F-8C16-F752E7DB9E22}" destId="{BB746BAD-D78D-EA41-9E77-8501279611C8}" srcOrd="0" destOrd="0" presId="urn:microsoft.com/office/officeart/2005/8/layout/lProcess2"/>
    <dgm:cxn modelId="{E1CD2FBC-C2DA-AA42-B242-316BF4F3950F}" type="presOf" srcId="{26231827-9BF5-5245-AA38-0BC86BABE966}" destId="{BC16F260-C8B7-6C4A-8AB3-85968CF1E5EA}" srcOrd="0" destOrd="0" presId="urn:microsoft.com/office/officeart/2005/8/layout/lProcess2"/>
    <dgm:cxn modelId="{A69D0795-3FFA-9C4B-B5E6-12CB48BC8B5D}" type="presOf" srcId="{7A4A7073-B385-FD46-90AF-912209260A67}" destId="{814DF324-4E78-BF4B-922C-0703D8E94A34}" srcOrd="0" destOrd="0" presId="urn:microsoft.com/office/officeart/2005/8/layout/lProcess2"/>
    <dgm:cxn modelId="{39A8ED63-DB51-7E46-BEEA-C3B90FE64A0F}" srcId="{BB3CE12D-C1F2-0549-AEC6-FC60B32F9BA8}" destId="{5F354567-2A32-1B43-8378-AC00B8FF47BF}" srcOrd="2" destOrd="0" parTransId="{F31F7186-523D-3643-8955-5570AE9D2813}" sibTransId="{1B66E765-09AF-1E4C-8D41-C6BC19C8E16E}"/>
    <dgm:cxn modelId="{85783E19-55EC-AE45-94D1-50B5ACD0EAB4}" type="presOf" srcId="{1FE54F73-8EC6-A64C-A973-4BD972EBEFDC}" destId="{7E9C8352-3C64-F543-9784-0E4CE03DB7AB}" srcOrd="0" destOrd="0" presId="urn:microsoft.com/office/officeart/2005/8/layout/lProcess2"/>
    <dgm:cxn modelId="{DFC3C61B-7DA8-914E-A395-A55BB1A4CCBD}" type="presOf" srcId="{584BE4A1-1DF3-3D4E-8BFE-4EEB6152253A}" destId="{A997C0F6-F6F7-164F-97FC-77AC75B5A1FC}" srcOrd="0" destOrd="0" presId="urn:microsoft.com/office/officeart/2005/8/layout/lProcess2"/>
    <dgm:cxn modelId="{C7F01325-0815-7D41-BF59-3DD9BC9049C2}" type="presOf" srcId="{5F354567-2A32-1B43-8378-AC00B8FF47BF}" destId="{30B289DE-AB03-D145-8E72-2E6F583AC658}" srcOrd="0" destOrd="0" presId="urn:microsoft.com/office/officeart/2005/8/layout/lProcess2"/>
    <dgm:cxn modelId="{AEFF11FE-F95E-4A44-8466-E4A972878DB2}" type="presOf" srcId="{374977E3-B766-214B-B019-1970D4B00C5D}" destId="{6F2B27AB-5654-D047-88F2-69AF7572EBF8}" srcOrd="0" destOrd="0" presId="urn:microsoft.com/office/officeart/2005/8/layout/lProcess2"/>
    <dgm:cxn modelId="{AD24BDB1-7392-C246-9BA4-DA92EC539ECE}" srcId="{5F354567-2A32-1B43-8378-AC00B8FF47BF}" destId="{584BE4A1-1DF3-3D4E-8BFE-4EEB6152253A}" srcOrd="2" destOrd="0" parTransId="{1C747461-5162-DE44-90CA-AF833B3B1CC8}" sibTransId="{B71C8A6D-9730-AC41-A241-897B1642B6C2}"/>
    <dgm:cxn modelId="{32BE8B7D-14C4-C441-A1C9-E9840CD73787}" type="presOf" srcId="{EA1B6F00-99D4-A04B-AD47-79A9D74A4EF7}" destId="{C1A53C0F-F7AF-EB46-AC49-8DC802B3106A}" srcOrd="0" destOrd="0" presId="urn:microsoft.com/office/officeart/2005/8/layout/lProcess2"/>
    <dgm:cxn modelId="{37B22594-BE8C-C249-B0D0-6BE1D1199C19}" type="presOf" srcId="{1FF28C45-EC2B-3D41-9FF8-04120C63C41A}" destId="{B9037A95-F794-B74F-8964-C1AA4F65ECB1}" srcOrd="0" destOrd="0" presId="urn:microsoft.com/office/officeart/2005/8/layout/lProcess2"/>
    <dgm:cxn modelId="{C83363AF-3F5D-4A4F-BB43-111668345BFB}" type="presOf" srcId="{BB3CE12D-C1F2-0549-AEC6-FC60B32F9BA8}" destId="{5A2F5F73-1E06-FC4C-9D2F-46891226DFE2}" srcOrd="0" destOrd="0" presId="urn:microsoft.com/office/officeart/2005/8/layout/lProcess2"/>
    <dgm:cxn modelId="{EFC530ED-A791-814B-9B2C-4810101A99E3}" srcId="{7A4A7073-B385-FD46-90AF-912209260A67}" destId="{26231827-9BF5-5245-AA38-0BC86BABE966}" srcOrd="1" destOrd="0" parTransId="{D98DCAD2-54FE-B042-BAA1-48A405996E13}" sibTransId="{8E8B6EE0-B3FD-324F-B039-EA8D4AAFD2FF}"/>
    <dgm:cxn modelId="{EDF80A82-FD86-714D-B3D2-EBDB859DA986}" type="presOf" srcId="{3E08BA9C-6C3C-C043-BE60-DF9C1AFC5C72}" destId="{084B87FA-E3BE-7542-B8EF-8CADFFDEC4FB}" srcOrd="0" destOrd="0" presId="urn:microsoft.com/office/officeart/2005/8/layout/lProcess2"/>
    <dgm:cxn modelId="{384737C2-C320-FF47-B7F5-ABF92A9D7F6E}" type="presParOf" srcId="{5A2F5F73-1E06-FC4C-9D2F-46891226DFE2}" destId="{53793067-A3F1-3645-A5CB-E3D3AF803076}" srcOrd="0" destOrd="0" presId="urn:microsoft.com/office/officeart/2005/8/layout/lProcess2"/>
    <dgm:cxn modelId="{3EB29FFC-7CFC-5E40-8AC5-1E9EF55469DD}" type="presParOf" srcId="{53793067-A3F1-3645-A5CB-E3D3AF803076}" destId="{814DF324-4E78-BF4B-922C-0703D8E94A34}" srcOrd="0" destOrd="0" presId="urn:microsoft.com/office/officeart/2005/8/layout/lProcess2"/>
    <dgm:cxn modelId="{EB35C530-8348-0947-9760-D6B7936C47D3}" type="presParOf" srcId="{53793067-A3F1-3645-A5CB-E3D3AF803076}" destId="{80648835-1FDC-224B-B809-8665A34A7431}" srcOrd="1" destOrd="0" presId="urn:microsoft.com/office/officeart/2005/8/layout/lProcess2"/>
    <dgm:cxn modelId="{E3EFB19A-5A9E-8F44-BFAA-1239717D27B3}" type="presParOf" srcId="{53793067-A3F1-3645-A5CB-E3D3AF803076}" destId="{EFA0A25C-CC94-2347-A552-FB38CFEB8F23}" srcOrd="2" destOrd="0" presId="urn:microsoft.com/office/officeart/2005/8/layout/lProcess2"/>
    <dgm:cxn modelId="{3EF3328F-D1B7-0444-A122-B65E5960089D}" type="presParOf" srcId="{EFA0A25C-CC94-2347-A552-FB38CFEB8F23}" destId="{97DF3EAF-0D31-3D47-9DCA-61B6DF30ED17}" srcOrd="0" destOrd="0" presId="urn:microsoft.com/office/officeart/2005/8/layout/lProcess2"/>
    <dgm:cxn modelId="{9791A4FA-C6F4-3144-87B5-FE06DD324DB1}" type="presParOf" srcId="{97DF3EAF-0D31-3D47-9DCA-61B6DF30ED17}" destId="{BB746BAD-D78D-EA41-9E77-8501279611C8}" srcOrd="0" destOrd="0" presId="urn:microsoft.com/office/officeart/2005/8/layout/lProcess2"/>
    <dgm:cxn modelId="{B2DEFEAD-AAD2-4F4F-8355-8C697B069C82}" type="presParOf" srcId="{97DF3EAF-0D31-3D47-9DCA-61B6DF30ED17}" destId="{13D247DE-B50B-CF45-B97E-0D3438BE843B}" srcOrd="1" destOrd="0" presId="urn:microsoft.com/office/officeart/2005/8/layout/lProcess2"/>
    <dgm:cxn modelId="{6448E09F-D7A5-3742-9B15-32331F8CC55B}" type="presParOf" srcId="{97DF3EAF-0D31-3D47-9DCA-61B6DF30ED17}" destId="{BC16F260-C8B7-6C4A-8AB3-85968CF1E5EA}" srcOrd="2" destOrd="0" presId="urn:microsoft.com/office/officeart/2005/8/layout/lProcess2"/>
    <dgm:cxn modelId="{08FD04F6-8D34-6748-B563-9F39681C6CBB}" type="presParOf" srcId="{97DF3EAF-0D31-3D47-9DCA-61B6DF30ED17}" destId="{B2E928CA-7094-FD4E-AA9C-D81AA81CCF70}" srcOrd="3" destOrd="0" presId="urn:microsoft.com/office/officeart/2005/8/layout/lProcess2"/>
    <dgm:cxn modelId="{A06009C0-E39C-8943-A406-848997CF4564}" type="presParOf" srcId="{97DF3EAF-0D31-3D47-9DCA-61B6DF30ED17}" destId="{7E9C8352-3C64-F543-9784-0E4CE03DB7AB}" srcOrd="4" destOrd="0" presId="urn:microsoft.com/office/officeart/2005/8/layout/lProcess2"/>
    <dgm:cxn modelId="{4A56A700-0242-FF44-B4CA-8A8B91DE38A7}" type="presParOf" srcId="{5A2F5F73-1E06-FC4C-9D2F-46891226DFE2}" destId="{7A204314-1DAA-8046-9E41-94EB39364F8B}" srcOrd="1" destOrd="0" presId="urn:microsoft.com/office/officeart/2005/8/layout/lProcess2"/>
    <dgm:cxn modelId="{3E8D1E04-F429-2342-85B7-0BF21D28AA19}" type="presParOf" srcId="{5A2F5F73-1E06-FC4C-9D2F-46891226DFE2}" destId="{DD2F2746-CA7B-7D41-B7BC-8C4069E2154D}" srcOrd="2" destOrd="0" presId="urn:microsoft.com/office/officeart/2005/8/layout/lProcess2"/>
    <dgm:cxn modelId="{6820CCC6-A8D9-7D42-A1AE-F76EF083D983}" type="presParOf" srcId="{DD2F2746-CA7B-7D41-B7BC-8C4069E2154D}" destId="{B9037A95-F794-B74F-8964-C1AA4F65ECB1}" srcOrd="0" destOrd="0" presId="urn:microsoft.com/office/officeart/2005/8/layout/lProcess2"/>
    <dgm:cxn modelId="{E9C57E1F-63DA-EF4D-84F2-4851DA114324}" type="presParOf" srcId="{DD2F2746-CA7B-7D41-B7BC-8C4069E2154D}" destId="{C8DD993A-2687-9743-B6C1-17A2071D22EF}" srcOrd="1" destOrd="0" presId="urn:microsoft.com/office/officeart/2005/8/layout/lProcess2"/>
    <dgm:cxn modelId="{6A3BD903-8CCB-7A4B-A49D-C46C00DC8818}" type="presParOf" srcId="{DD2F2746-CA7B-7D41-B7BC-8C4069E2154D}" destId="{6839F960-68AF-4347-92A8-887C1BD0D69E}" srcOrd="2" destOrd="0" presId="urn:microsoft.com/office/officeart/2005/8/layout/lProcess2"/>
    <dgm:cxn modelId="{155E66C1-DD20-EF4E-85F9-9F31FF287F38}" type="presParOf" srcId="{6839F960-68AF-4347-92A8-887C1BD0D69E}" destId="{40A05D6C-EB40-F349-8438-1F500CBEF7DA}" srcOrd="0" destOrd="0" presId="urn:microsoft.com/office/officeart/2005/8/layout/lProcess2"/>
    <dgm:cxn modelId="{F555F03A-2DEF-C844-9FF3-4C526405BC3C}" type="presParOf" srcId="{40A05D6C-EB40-F349-8438-1F500CBEF7DA}" destId="{084B87FA-E3BE-7542-B8EF-8CADFFDEC4FB}" srcOrd="0" destOrd="0" presId="urn:microsoft.com/office/officeart/2005/8/layout/lProcess2"/>
    <dgm:cxn modelId="{CCB933F8-9F63-8B4B-B469-4B80F8495139}" type="presParOf" srcId="{5A2F5F73-1E06-FC4C-9D2F-46891226DFE2}" destId="{18696F87-4C42-B246-A163-CA7F88A1D354}" srcOrd="3" destOrd="0" presId="urn:microsoft.com/office/officeart/2005/8/layout/lProcess2"/>
    <dgm:cxn modelId="{C415E452-3CC0-244F-B883-1F98E733671E}" type="presParOf" srcId="{5A2F5F73-1E06-FC4C-9D2F-46891226DFE2}" destId="{C0E9EC56-6452-C941-A797-70D02D480F65}" srcOrd="4" destOrd="0" presId="urn:microsoft.com/office/officeart/2005/8/layout/lProcess2"/>
    <dgm:cxn modelId="{61A9E1FD-9319-0D4F-AC87-DDD19007C4BC}" type="presParOf" srcId="{C0E9EC56-6452-C941-A797-70D02D480F65}" destId="{30B289DE-AB03-D145-8E72-2E6F583AC658}" srcOrd="0" destOrd="0" presId="urn:microsoft.com/office/officeart/2005/8/layout/lProcess2"/>
    <dgm:cxn modelId="{697903EA-9C2F-9B40-956A-B0EB500C0C15}" type="presParOf" srcId="{C0E9EC56-6452-C941-A797-70D02D480F65}" destId="{AD2F9BB0-C40D-0D48-869C-58FECF603945}" srcOrd="1" destOrd="0" presId="urn:microsoft.com/office/officeart/2005/8/layout/lProcess2"/>
    <dgm:cxn modelId="{3460026A-5A21-9446-9F7F-0DAD3AA8402B}" type="presParOf" srcId="{C0E9EC56-6452-C941-A797-70D02D480F65}" destId="{CE387EA5-9BF3-4D41-AD03-C3C33765C074}" srcOrd="2" destOrd="0" presId="urn:microsoft.com/office/officeart/2005/8/layout/lProcess2"/>
    <dgm:cxn modelId="{247579D3-A513-064C-A503-A52480EEDA66}" type="presParOf" srcId="{CE387EA5-9BF3-4D41-AD03-C3C33765C074}" destId="{09251F51-F963-5F4F-A50D-69886767916E}" srcOrd="0" destOrd="0" presId="urn:microsoft.com/office/officeart/2005/8/layout/lProcess2"/>
    <dgm:cxn modelId="{F413D242-2EBB-F543-BE9C-4F4B3143C671}" type="presParOf" srcId="{09251F51-F963-5F4F-A50D-69886767916E}" destId="{6F2B27AB-5654-D047-88F2-69AF7572EBF8}" srcOrd="0" destOrd="0" presId="urn:microsoft.com/office/officeart/2005/8/layout/lProcess2"/>
    <dgm:cxn modelId="{793FE3D2-C43A-4642-978A-A7037929304D}" type="presParOf" srcId="{09251F51-F963-5F4F-A50D-69886767916E}" destId="{B72D8132-6712-0A4F-9CD3-37DF22A5B0F7}" srcOrd="1" destOrd="0" presId="urn:microsoft.com/office/officeart/2005/8/layout/lProcess2"/>
    <dgm:cxn modelId="{0A1ED689-48A2-454C-A9FF-34ADDB27FE3C}" type="presParOf" srcId="{09251F51-F963-5F4F-A50D-69886767916E}" destId="{C1A53C0F-F7AF-EB46-AC49-8DC802B3106A}" srcOrd="2" destOrd="0" presId="urn:microsoft.com/office/officeart/2005/8/layout/lProcess2"/>
    <dgm:cxn modelId="{CC08CE8D-3EE5-4849-8B01-556CA46CDA8D}" type="presParOf" srcId="{09251F51-F963-5F4F-A50D-69886767916E}" destId="{8A57230C-5283-A248-A5FF-8D76546A99D7}" srcOrd="3" destOrd="0" presId="urn:microsoft.com/office/officeart/2005/8/layout/lProcess2"/>
    <dgm:cxn modelId="{841F4AE1-7278-824D-AB5B-7B043ED0D9D6}" type="presParOf" srcId="{09251F51-F963-5F4F-A50D-69886767916E}" destId="{A997C0F6-F6F7-164F-97FC-77AC75B5A1FC}"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4DF324-4E78-BF4B-922C-0703D8E94A34}">
      <dsp:nvSpPr>
        <dsp:cNvPr id="0" name=""/>
        <dsp:cNvSpPr/>
      </dsp:nvSpPr>
      <dsp:spPr>
        <a:xfrm>
          <a:off x="1007" y="0"/>
          <a:ext cx="2618483" cy="4271818"/>
        </a:xfrm>
        <a:prstGeom prst="roundRect">
          <a:avLst>
            <a:gd name="adj" fmla="val 10000"/>
          </a:avLst>
        </a:prstGeom>
        <a:solidFill>
          <a:schemeClr val="accent1">
            <a:tint val="40000"/>
            <a:hueOff val="0"/>
            <a:satOff val="0"/>
            <a:lumOff val="0"/>
            <a:alphaOff val="0"/>
          </a:schemeClr>
        </a:solidFill>
        <a:ln>
          <a:noFill/>
        </a:ln>
        <a:effectLst>
          <a:outerShdw blurRad="38100" dist="25400" dir="6600000" sx="101000" sy="101000" rotWithShape="0">
            <a:srgbClr val="000000">
              <a:alpha val="75000"/>
            </a:srgbClr>
          </a:outerShdw>
        </a:effectLst>
      </dsp:spPr>
      <dsp:style>
        <a:lnRef idx="0">
          <a:scrgbClr r="0" g="0" b="0"/>
        </a:lnRef>
        <a:fillRef idx="1">
          <a:scrgbClr r="0" g="0" b="0"/>
        </a:fillRef>
        <a:effectRef idx="2">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Coherent</a:t>
          </a:r>
          <a:endParaRPr lang="en-US" sz="3700" kern="1200" dirty="0"/>
        </a:p>
      </dsp:txBody>
      <dsp:txXfrm>
        <a:off x="1007" y="0"/>
        <a:ext cx="2618483" cy="1281545"/>
      </dsp:txXfrm>
    </dsp:sp>
    <dsp:sp modelId="{BB746BAD-D78D-EA41-9E77-8501279611C8}">
      <dsp:nvSpPr>
        <dsp:cNvPr id="0" name=""/>
        <dsp:cNvSpPr/>
      </dsp:nvSpPr>
      <dsp:spPr>
        <a:xfrm>
          <a:off x="262855" y="1281910"/>
          <a:ext cx="2094786" cy="83924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It makes sense</a:t>
          </a:r>
          <a:endParaRPr lang="en-US" sz="2500" kern="1200" dirty="0"/>
        </a:p>
      </dsp:txBody>
      <dsp:txXfrm>
        <a:off x="287436" y="1306491"/>
        <a:ext cx="2045624" cy="790079"/>
      </dsp:txXfrm>
    </dsp:sp>
    <dsp:sp modelId="{BC16F260-C8B7-6C4A-8AB3-85968CF1E5EA}">
      <dsp:nvSpPr>
        <dsp:cNvPr id="0" name=""/>
        <dsp:cNvSpPr/>
      </dsp:nvSpPr>
      <dsp:spPr>
        <a:xfrm>
          <a:off x="262855" y="2250265"/>
          <a:ext cx="2094786" cy="83924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Logical progression</a:t>
          </a:r>
          <a:endParaRPr lang="en-US" sz="2500" kern="1200" dirty="0"/>
        </a:p>
      </dsp:txBody>
      <dsp:txXfrm>
        <a:off x="287436" y="2274846"/>
        <a:ext cx="2045624" cy="790079"/>
      </dsp:txXfrm>
    </dsp:sp>
    <dsp:sp modelId="{7E9C8352-3C64-F543-9784-0E4CE03DB7AB}">
      <dsp:nvSpPr>
        <dsp:cNvPr id="0" name=""/>
        <dsp:cNvSpPr/>
      </dsp:nvSpPr>
      <dsp:spPr>
        <a:xfrm>
          <a:off x="262855" y="3218620"/>
          <a:ext cx="2094786" cy="83924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Effectively organized</a:t>
          </a:r>
          <a:endParaRPr lang="en-US" sz="2500" kern="1200" dirty="0"/>
        </a:p>
      </dsp:txBody>
      <dsp:txXfrm>
        <a:off x="287436" y="3243201"/>
        <a:ext cx="2045624" cy="790079"/>
      </dsp:txXfrm>
    </dsp:sp>
    <dsp:sp modelId="{B9037A95-F794-B74F-8964-C1AA4F65ECB1}">
      <dsp:nvSpPr>
        <dsp:cNvPr id="0" name=""/>
        <dsp:cNvSpPr/>
      </dsp:nvSpPr>
      <dsp:spPr>
        <a:xfrm>
          <a:off x="2815876" y="0"/>
          <a:ext cx="2618483" cy="4271818"/>
        </a:xfrm>
        <a:prstGeom prst="roundRect">
          <a:avLst>
            <a:gd name="adj" fmla="val 10000"/>
          </a:avLst>
        </a:prstGeom>
        <a:solidFill>
          <a:schemeClr val="accent1">
            <a:tint val="40000"/>
            <a:hueOff val="0"/>
            <a:satOff val="0"/>
            <a:lumOff val="0"/>
            <a:alphaOff val="0"/>
          </a:schemeClr>
        </a:solidFill>
        <a:ln>
          <a:noFill/>
        </a:ln>
        <a:effectLst>
          <a:outerShdw blurRad="38100" dist="25400" dir="6600000" sx="101000" sy="101000" rotWithShape="0">
            <a:srgbClr val="000000">
              <a:alpha val="75000"/>
            </a:srgbClr>
          </a:outerShdw>
        </a:effectLst>
      </dsp:spPr>
      <dsp:style>
        <a:lnRef idx="0">
          <a:scrgbClr r="0" g="0" b="0"/>
        </a:lnRef>
        <a:fillRef idx="1">
          <a:scrgbClr r="0" g="0" b="0"/>
        </a:fillRef>
        <a:effectRef idx="2">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Viable</a:t>
          </a:r>
          <a:endParaRPr lang="en-US" sz="3700" kern="1200" dirty="0"/>
        </a:p>
      </dsp:txBody>
      <dsp:txXfrm>
        <a:off x="2815876" y="0"/>
        <a:ext cx="2618483" cy="1281545"/>
      </dsp:txXfrm>
    </dsp:sp>
    <dsp:sp modelId="{084B87FA-E3BE-7542-B8EF-8CADFFDEC4FB}">
      <dsp:nvSpPr>
        <dsp:cNvPr id="0" name=""/>
        <dsp:cNvSpPr/>
      </dsp:nvSpPr>
      <dsp:spPr>
        <a:xfrm>
          <a:off x="3077725" y="1281545"/>
          <a:ext cx="2094786" cy="277668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It can be done</a:t>
          </a:r>
          <a:endParaRPr lang="en-US" sz="2500" kern="1200" dirty="0"/>
        </a:p>
      </dsp:txBody>
      <dsp:txXfrm>
        <a:off x="3139079" y="1342899"/>
        <a:ext cx="1972078" cy="2653973"/>
      </dsp:txXfrm>
    </dsp:sp>
    <dsp:sp modelId="{30B289DE-AB03-D145-8E72-2E6F583AC658}">
      <dsp:nvSpPr>
        <dsp:cNvPr id="0" name=""/>
        <dsp:cNvSpPr/>
      </dsp:nvSpPr>
      <dsp:spPr>
        <a:xfrm>
          <a:off x="5630746" y="0"/>
          <a:ext cx="2618483" cy="4271818"/>
        </a:xfrm>
        <a:prstGeom prst="roundRect">
          <a:avLst>
            <a:gd name="adj" fmla="val 10000"/>
          </a:avLst>
        </a:prstGeom>
        <a:solidFill>
          <a:schemeClr val="accent1">
            <a:tint val="40000"/>
            <a:hueOff val="0"/>
            <a:satOff val="0"/>
            <a:lumOff val="0"/>
            <a:alphaOff val="0"/>
          </a:schemeClr>
        </a:solidFill>
        <a:ln>
          <a:noFill/>
        </a:ln>
        <a:effectLst>
          <a:outerShdw blurRad="38100" dist="25400" dir="6600000" sx="101000" sy="101000" rotWithShape="0">
            <a:srgbClr val="000000">
              <a:alpha val="75000"/>
            </a:srgbClr>
          </a:outerShdw>
        </a:effectLst>
      </dsp:spPr>
      <dsp:style>
        <a:lnRef idx="0">
          <a:scrgbClr r="0" g="0" b="0"/>
        </a:lnRef>
        <a:fillRef idx="1">
          <a:scrgbClr r="0" g="0" b="0"/>
        </a:fillRef>
        <a:effectRef idx="2">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dirty="0" smtClean="0"/>
            <a:t>Guaranteed</a:t>
          </a:r>
          <a:endParaRPr lang="en-US" sz="3700" kern="1200" dirty="0"/>
        </a:p>
      </dsp:txBody>
      <dsp:txXfrm>
        <a:off x="5630746" y="0"/>
        <a:ext cx="2618483" cy="1281545"/>
      </dsp:txXfrm>
    </dsp:sp>
    <dsp:sp modelId="{6F2B27AB-5654-D047-88F2-69AF7572EBF8}">
      <dsp:nvSpPr>
        <dsp:cNvPr id="0" name=""/>
        <dsp:cNvSpPr/>
      </dsp:nvSpPr>
      <dsp:spPr>
        <a:xfrm>
          <a:off x="5892594" y="1281910"/>
          <a:ext cx="2094786" cy="83924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Every student</a:t>
          </a:r>
          <a:endParaRPr lang="en-US" sz="2500" kern="1200" dirty="0"/>
        </a:p>
      </dsp:txBody>
      <dsp:txXfrm>
        <a:off x="5917175" y="1306491"/>
        <a:ext cx="2045624" cy="790079"/>
      </dsp:txXfrm>
    </dsp:sp>
    <dsp:sp modelId="{C1A53C0F-F7AF-EB46-AC49-8DC802B3106A}">
      <dsp:nvSpPr>
        <dsp:cNvPr id="0" name=""/>
        <dsp:cNvSpPr/>
      </dsp:nvSpPr>
      <dsp:spPr>
        <a:xfrm>
          <a:off x="5892594" y="2250265"/>
          <a:ext cx="2094786" cy="83924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Every class</a:t>
          </a:r>
          <a:endParaRPr lang="en-US" sz="2500" kern="1200" dirty="0"/>
        </a:p>
      </dsp:txBody>
      <dsp:txXfrm>
        <a:off x="5917175" y="2274846"/>
        <a:ext cx="2045624" cy="790079"/>
      </dsp:txXfrm>
    </dsp:sp>
    <dsp:sp modelId="{A997C0F6-F6F7-164F-97FC-77AC75B5A1FC}">
      <dsp:nvSpPr>
        <dsp:cNvPr id="0" name=""/>
        <dsp:cNvSpPr/>
      </dsp:nvSpPr>
      <dsp:spPr>
        <a:xfrm>
          <a:off x="5892594" y="3218620"/>
          <a:ext cx="2094786" cy="839241"/>
        </a:xfrm>
        <a:prstGeom prst="roundRect">
          <a:avLst>
            <a:gd name="adj" fmla="val 10000"/>
          </a:avLst>
        </a:prstGeom>
        <a:gradFill rotWithShape="0">
          <a:gsLst>
            <a:gs pos="0">
              <a:schemeClr val="accent1">
                <a:hueOff val="0"/>
                <a:satOff val="0"/>
                <a:lumOff val="0"/>
                <a:alphaOff val="0"/>
                <a:tint val="95000"/>
                <a:shade val="70000"/>
                <a:satMod val="150000"/>
              </a:schemeClr>
            </a:gs>
            <a:gs pos="100000">
              <a:schemeClr val="accent1">
                <a:hueOff val="0"/>
                <a:satOff val="0"/>
                <a:lumOff val="0"/>
                <a:alphaOff val="0"/>
                <a:tint val="100000"/>
                <a:shade val="100000"/>
                <a:satMod val="150000"/>
              </a:schemeClr>
            </a:gs>
          </a:gsLst>
          <a:lin ang="16200000" scaled="0"/>
        </a:gradFill>
        <a:ln>
          <a:noFill/>
        </a:ln>
        <a:effectLst>
          <a:outerShdw blurRad="38100" dist="25400" dir="6600000" sx="101000" sy="101000" rotWithShape="0">
            <a:srgbClr val="000000">
              <a:alpha val="7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0" tIns="47625" rIns="63500" bIns="47625" numCol="1" spcCol="1270" anchor="ctr" anchorCtr="0">
          <a:noAutofit/>
        </a:bodyPr>
        <a:lstStyle/>
        <a:p>
          <a:pPr lvl="0" algn="ctr" defTabSz="1111250">
            <a:lnSpc>
              <a:spcPct val="90000"/>
            </a:lnSpc>
            <a:spcBef>
              <a:spcPct val="0"/>
            </a:spcBef>
            <a:spcAft>
              <a:spcPct val="35000"/>
            </a:spcAft>
          </a:pPr>
          <a:r>
            <a:rPr lang="en-US" sz="2500" kern="1200" dirty="0" smtClean="0"/>
            <a:t>Every school</a:t>
          </a:r>
          <a:endParaRPr lang="en-US" sz="2500" kern="1200" dirty="0"/>
        </a:p>
      </dsp:txBody>
      <dsp:txXfrm>
        <a:off x="5917175" y="3243201"/>
        <a:ext cx="2045624" cy="79007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2042"/>
          </a:xfrm>
          <a:prstGeom prst="rect">
            <a:avLst/>
          </a:prstGeom>
        </p:spPr>
        <p:txBody>
          <a:bodyPr vert="horz" lIns="92546" tIns="46273" rIns="92546" bIns="46273" rtlCol="0"/>
          <a:lstStyle>
            <a:lvl1pPr algn="r">
              <a:defRPr sz="1200"/>
            </a:lvl1pPr>
          </a:lstStyle>
          <a:p>
            <a:fld id="{8C846FFF-853F-44C3-BEF6-F33BAE55C04F}" type="datetimeFigureOut">
              <a:rPr lang="en-US" smtClean="0"/>
              <a:pPr/>
              <a:t>6/14/14</a:t>
            </a:fld>
            <a:endParaRPr lang="en-US"/>
          </a:p>
        </p:txBody>
      </p:sp>
      <p:sp>
        <p:nvSpPr>
          <p:cNvPr id="4" name="Footer Placeholder 3"/>
          <p:cNvSpPr>
            <a:spLocks noGrp="1"/>
          </p:cNvSpPr>
          <p:nvPr>
            <p:ph type="ftr" sz="quarter" idx="2"/>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777192"/>
            <a:ext cx="3013763" cy="462042"/>
          </a:xfrm>
          <a:prstGeom prst="rect">
            <a:avLst/>
          </a:prstGeom>
        </p:spPr>
        <p:txBody>
          <a:bodyPr vert="horz" lIns="92546" tIns="46273" rIns="92546" bIns="46273" rtlCol="0" anchor="b"/>
          <a:lstStyle>
            <a:lvl1pPr algn="r">
              <a:defRPr sz="1200"/>
            </a:lvl1pPr>
          </a:lstStyle>
          <a:p>
            <a:fld id="{D178A067-475A-4271-8A88-0587BC162365}" type="slidenum">
              <a:rPr lang="en-US" smtClean="0"/>
              <a:pPr/>
              <a:t>‹#›</a:t>
            </a:fld>
            <a:endParaRPr lang="en-US"/>
          </a:p>
        </p:txBody>
      </p:sp>
    </p:spTree>
    <p:extLst>
      <p:ext uri="{BB962C8B-B14F-4D97-AF65-F5344CB8AC3E}">
        <p14:creationId xmlns:p14="http://schemas.microsoft.com/office/powerpoint/2010/main" val="3297589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2042"/>
          </a:xfrm>
          <a:prstGeom prst="rect">
            <a:avLst/>
          </a:prstGeom>
        </p:spPr>
        <p:txBody>
          <a:bodyPr vert="horz" lIns="92546" tIns="46273" rIns="92546" bIns="46273" rtlCol="0"/>
          <a:lstStyle>
            <a:lvl1pPr algn="r">
              <a:defRPr sz="1200"/>
            </a:lvl1pPr>
          </a:lstStyle>
          <a:p>
            <a:fld id="{97EB30E3-B153-AA49-BE5E-5F17F2A911B3}" type="datetimeFigureOut">
              <a:rPr lang="en-US" smtClean="0"/>
              <a:pPr/>
              <a:t>6/14/14</a:t>
            </a:fld>
            <a:endParaRPr lang="en-US"/>
          </a:p>
        </p:txBody>
      </p:sp>
      <p:sp>
        <p:nvSpPr>
          <p:cNvPr id="4" name="Slide Image Placeholder 3"/>
          <p:cNvSpPr>
            <a:spLocks noGrp="1" noRot="1" noChangeAspect="1"/>
          </p:cNvSpPr>
          <p:nvPr>
            <p:ph type="sldImg" idx="2"/>
          </p:nvPr>
        </p:nvSpPr>
        <p:spPr>
          <a:xfrm>
            <a:off x="1168400" y="693738"/>
            <a:ext cx="4618038" cy="3463925"/>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389398"/>
            <a:ext cx="5563870" cy="4158377"/>
          </a:xfrm>
          <a:prstGeom prst="rect">
            <a:avLst/>
          </a:prstGeom>
        </p:spPr>
        <p:txBody>
          <a:bodyPr vert="horz" lIns="92546" tIns="46273" rIns="92546" bIns="4627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2"/>
            <a:ext cx="3013763" cy="462042"/>
          </a:xfrm>
          <a:prstGeom prst="rect">
            <a:avLst/>
          </a:prstGeom>
        </p:spPr>
        <p:txBody>
          <a:bodyPr vert="horz" lIns="92546" tIns="46273" rIns="92546" bIns="46273" rtlCol="0" anchor="b"/>
          <a:lstStyle>
            <a:lvl1pPr algn="r">
              <a:defRPr sz="1200"/>
            </a:lvl1pPr>
          </a:lstStyle>
          <a:p>
            <a:fld id="{54371DE3-2EE2-7F46-9FFD-DD37199206F9}" type="slidenum">
              <a:rPr lang="en-US" smtClean="0"/>
              <a:pPr/>
              <a:t>‹#›</a:t>
            </a:fld>
            <a:endParaRPr lang="en-US"/>
          </a:p>
        </p:txBody>
      </p:sp>
    </p:spTree>
    <p:extLst>
      <p:ext uri="{BB962C8B-B14F-4D97-AF65-F5344CB8AC3E}">
        <p14:creationId xmlns:p14="http://schemas.microsoft.com/office/powerpoint/2010/main" val="8794324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Introductions – “That’s me</a:t>
            </a:r>
            <a:r>
              <a:rPr lang="en-US" dirty="0" smtClean="0"/>
              <a:t>” – share at tables, who,</a:t>
            </a:r>
            <a:r>
              <a:rPr lang="en-US" baseline="0" dirty="0" smtClean="0"/>
              <a:t> hopes for the week</a:t>
            </a:r>
            <a:endParaRPr lang="en-US" dirty="0" smtClean="0"/>
          </a:p>
        </p:txBody>
      </p:sp>
      <p:sp>
        <p:nvSpPr>
          <p:cNvPr id="4" name="Slide Number Placeholder 3"/>
          <p:cNvSpPr>
            <a:spLocks noGrp="1"/>
          </p:cNvSpPr>
          <p:nvPr>
            <p:ph type="sldNum" sz="quarter" idx="10"/>
          </p:nvPr>
        </p:nvSpPr>
        <p:spPr/>
        <p:txBody>
          <a:bodyPr/>
          <a:lstStyle/>
          <a:p>
            <a:fld id="{54371DE3-2EE2-7F46-9FFD-DD37199206F9}" type="slidenum">
              <a:rPr lang="en-US" smtClean="0"/>
              <a:pPr/>
              <a:t>1</a:t>
            </a:fld>
            <a:endParaRPr lang="en-US"/>
          </a:p>
        </p:txBody>
      </p:sp>
    </p:spTree>
    <p:extLst>
      <p:ext uri="{BB962C8B-B14F-4D97-AF65-F5344CB8AC3E}">
        <p14:creationId xmlns:p14="http://schemas.microsoft.com/office/powerpoint/2010/main" val="1051894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54371DE3-2EE2-7F46-9FFD-DD37199206F9}"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20</a:t>
            </a:fld>
            <a:endParaRPr lang="en-US"/>
          </a:p>
        </p:txBody>
      </p:sp>
    </p:spTree>
    <p:extLst>
      <p:ext uri="{BB962C8B-B14F-4D97-AF65-F5344CB8AC3E}">
        <p14:creationId xmlns:p14="http://schemas.microsoft.com/office/powerpoint/2010/main" val="20703819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21</a:t>
            </a:fld>
            <a:endParaRPr lang="en-US"/>
          </a:p>
        </p:txBody>
      </p:sp>
    </p:spTree>
    <p:extLst>
      <p:ext uri="{BB962C8B-B14F-4D97-AF65-F5344CB8AC3E}">
        <p14:creationId xmlns:p14="http://schemas.microsoft.com/office/powerpoint/2010/main" val="2167929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22</a:t>
            </a:fld>
            <a:endParaRPr lang="en-US"/>
          </a:p>
        </p:txBody>
      </p:sp>
    </p:spTree>
    <p:extLst>
      <p:ext uri="{BB962C8B-B14F-4D97-AF65-F5344CB8AC3E}">
        <p14:creationId xmlns:p14="http://schemas.microsoft.com/office/powerpoint/2010/main" val="36211297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a:t>
            </a:r>
            <a:r>
              <a:rPr lang="en-US" baseline="0" dirty="0" smtClean="0"/>
              <a:t> #3</a:t>
            </a:r>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25</a:t>
            </a:fld>
            <a:endParaRPr lang="en-US"/>
          </a:p>
        </p:txBody>
      </p:sp>
    </p:spTree>
    <p:extLst>
      <p:ext uri="{BB962C8B-B14F-4D97-AF65-F5344CB8AC3E}">
        <p14:creationId xmlns:p14="http://schemas.microsoft.com/office/powerpoint/2010/main" val="3680119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B88B72-26DF-4441-AC65-A8FE6E4C5A85}" type="slidenum">
              <a:rPr lang="en-US" smtClean="0"/>
              <a:t>26</a:t>
            </a:fld>
            <a:endParaRPr lang="en-US"/>
          </a:p>
        </p:txBody>
      </p:sp>
    </p:spTree>
    <p:extLst>
      <p:ext uri="{BB962C8B-B14F-4D97-AF65-F5344CB8AC3E}">
        <p14:creationId xmlns:p14="http://schemas.microsoft.com/office/powerpoint/2010/main" val="2043022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45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6F638-1557-384B-AA6C-843D29355392}" type="slidenum">
              <a:rPr lang="en-US" smtClean="0"/>
              <a:t>47</a:t>
            </a:fld>
            <a:endParaRPr lang="en-US"/>
          </a:p>
        </p:txBody>
      </p:sp>
    </p:spTree>
    <p:extLst>
      <p:ext uri="{BB962C8B-B14F-4D97-AF65-F5344CB8AC3E}">
        <p14:creationId xmlns:p14="http://schemas.microsoft.com/office/powerpoint/2010/main" val="3429953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6F638-1557-384B-AA6C-843D29355392}" type="slidenum">
              <a:rPr lang="en-US" smtClean="0"/>
              <a:t>48</a:t>
            </a:fld>
            <a:endParaRPr lang="en-US"/>
          </a:p>
        </p:txBody>
      </p:sp>
    </p:spTree>
    <p:extLst>
      <p:ext uri="{BB962C8B-B14F-4D97-AF65-F5344CB8AC3E}">
        <p14:creationId xmlns:p14="http://schemas.microsoft.com/office/powerpoint/2010/main" val="2675905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6F638-1557-384B-AA6C-843D29355392}" type="slidenum">
              <a:rPr lang="en-US" smtClean="0"/>
              <a:t>49</a:t>
            </a:fld>
            <a:endParaRPr lang="en-US"/>
          </a:p>
        </p:txBody>
      </p:sp>
    </p:spTree>
    <p:extLst>
      <p:ext uri="{BB962C8B-B14F-4D97-AF65-F5344CB8AC3E}">
        <p14:creationId xmlns:p14="http://schemas.microsoft.com/office/powerpoint/2010/main" val="176230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3</a:t>
            </a:fld>
            <a:endParaRPr lang="en-US"/>
          </a:p>
        </p:txBody>
      </p:sp>
    </p:spTree>
    <p:extLst>
      <p:ext uri="{BB962C8B-B14F-4D97-AF65-F5344CB8AC3E}">
        <p14:creationId xmlns:p14="http://schemas.microsoft.com/office/powerpoint/2010/main" val="3974083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50</a:t>
            </a:fld>
            <a:endParaRPr lang="en-US"/>
          </a:p>
        </p:txBody>
      </p:sp>
    </p:spTree>
    <p:extLst>
      <p:ext uri="{BB962C8B-B14F-4D97-AF65-F5344CB8AC3E}">
        <p14:creationId xmlns:p14="http://schemas.microsoft.com/office/powerpoint/2010/main" val="3594360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sz="2400">
                <a:solidFill>
                  <a:schemeClr val="tx1"/>
                </a:solidFill>
                <a:latin typeface="Times New Roman" charset="0"/>
                <a:ea typeface="MS PGothic" charset="0"/>
                <a:cs typeface="MS PGothic" charset="0"/>
              </a:defRPr>
            </a:lvl1pPr>
            <a:lvl2pPr marL="751940" indent="-289208" eaLnBrk="0" hangingPunct="0">
              <a:defRPr sz="2400">
                <a:solidFill>
                  <a:schemeClr val="tx1"/>
                </a:solidFill>
                <a:latin typeface="Times New Roman" charset="0"/>
                <a:ea typeface="MS PGothic" charset="0"/>
                <a:cs typeface="MS PGothic" charset="0"/>
              </a:defRPr>
            </a:lvl2pPr>
            <a:lvl3pPr marL="1156830" indent="-231366" eaLnBrk="0" hangingPunct="0">
              <a:defRPr sz="2400">
                <a:solidFill>
                  <a:schemeClr val="tx1"/>
                </a:solidFill>
                <a:latin typeface="Times New Roman" charset="0"/>
                <a:ea typeface="MS PGothic" charset="0"/>
                <a:cs typeface="MS PGothic" charset="0"/>
              </a:defRPr>
            </a:lvl3pPr>
            <a:lvl4pPr marL="1619562" indent="-231366" eaLnBrk="0" hangingPunct="0">
              <a:defRPr sz="2400">
                <a:solidFill>
                  <a:schemeClr val="tx1"/>
                </a:solidFill>
                <a:latin typeface="Times New Roman" charset="0"/>
                <a:ea typeface="MS PGothic" charset="0"/>
                <a:cs typeface="MS PGothic" charset="0"/>
              </a:defRPr>
            </a:lvl4pPr>
            <a:lvl5pPr marL="2082295" indent="-231366" eaLnBrk="0" hangingPunct="0">
              <a:defRPr sz="2400">
                <a:solidFill>
                  <a:schemeClr val="tx1"/>
                </a:solidFill>
                <a:latin typeface="Times New Roman" charset="0"/>
                <a:ea typeface="MS PGothic" charset="0"/>
                <a:cs typeface="MS PGothic" charset="0"/>
              </a:defRPr>
            </a:lvl5pPr>
            <a:lvl6pPr marL="2545027" indent="-231366"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3007759" indent="-231366"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70491" indent="-231366"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933223" indent="-231366"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defRPr/>
            </a:pPr>
            <a:fld id="{1559D07F-9D49-DA49-AE78-34E6210A197F}" type="slidenum">
              <a:rPr lang="en-US" sz="1200"/>
              <a:pPr eaLnBrk="1" hangingPunct="1">
                <a:defRPr/>
              </a:pPr>
              <a:t>61</a:t>
            </a:fld>
            <a:endParaRPr lang="en-US" sz="120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pPr>
              <a:defRPr/>
            </a:pPr>
            <a:endParaRPr lang="en-US" dirty="0">
              <a:ea typeface="MS PGothic"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ea typeface="MS PGothic"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Times New Roman" charset="0"/>
                <a:ea typeface="MS PGothic" charset="0"/>
                <a:cs typeface="MS PGothic" charset="0"/>
              </a:defRPr>
            </a:lvl1pPr>
            <a:lvl2pPr marL="751940" indent="-289208" eaLnBrk="0" hangingPunct="0">
              <a:defRPr sz="2400">
                <a:solidFill>
                  <a:schemeClr val="tx1"/>
                </a:solidFill>
                <a:latin typeface="Times New Roman" charset="0"/>
                <a:ea typeface="MS PGothic" charset="0"/>
                <a:cs typeface="MS PGothic" charset="0"/>
              </a:defRPr>
            </a:lvl2pPr>
            <a:lvl3pPr marL="1156830" indent="-231366" eaLnBrk="0" hangingPunct="0">
              <a:defRPr sz="2400">
                <a:solidFill>
                  <a:schemeClr val="tx1"/>
                </a:solidFill>
                <a:latin typeface="Times New Roman" charset="0"/>
                <a:ea typeface="MS PGothic" charset="0"/>
                <a:cs typeface="MS PGothic" charset="0"/>
              </a:defRPr>
            </a:lvl3pPr>
            <a:lvl4pPr marL="1619562" indent="-231366" eaLnBrk="0" hangingPunct="0">
              <a:defRPr sz="2400">
                <a:solidFill>
                  <a:schemeClr val="tx1"/>
                </a:solidFill>
                <a:latin typeface="Times New Roman" charset="0"/>
                <a:ea typeface="MS PGothic" charset="0"/>
                <a:cs typeface="MS PGothic" charset="0"/>
              </a:defRPr>
            </a:lvl4pPr>
            <a:lvl5pPr marL="2082295" indent="-231366" eaLnBrk="0" hangingPunct="0">
              <a:defRPr sz="2400">
                <a:solidFill>
                  <a:schemeClr val="tx1"/>
                </a:solidFill>
                <a:latin typeface="Times New Roman" charset="0"/>
                <a:ea typeface="MS PGothic" charset="0"/>
                <a:cs typeface="MS PGothic" charset="0"/>
              </a:defRPr>
            </a:lvl5pPr>
            <a:lvl6pPr marL="2545027" indent="-231366"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3007759" indent="-231366"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70491" indent="-231366"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933223" indent="-231366"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defRPr/>
            </a:pPr>
            <a:fld id="{AF9AC755-3216-EE47-95D7-4669FF8AF780}" type="slidenum">
              <a:rPr lang="en-US" sz="1200"/>
              <a:pPr eaLnBrk="1" hangingPunct="1">
                <a:defRPr/>
              </a:pPr>
              <a:t>62</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i="1" dirty="0"/>
          </a:p>
        </p:txBody>
      </p:sp>
      <p:sp>
        <p:nvSpPr>
          <p:cNvPr id="4" name="Slide Number Placeholder 3"/>
          <p:cNvSpPr>
            <a:spLocks noGrp="1"/>
          </p:cNvSpPr>
          <p:nvPr>
            <p:ph type="sldNum" sz="quarter" idx="5"/>
          </p:nvPr>
        </p:nvSpPr>
        <p:spPr/>
        <p:txBody>
          <a:bodyPr/>
          <a:lstStyle/>
          <a:p>
            <a:pPr>
              <a:defRPr/>
            </a:pPr>
            <a:fld id="{507F0DA0-2829-AE44-881D-F31B94F010EC}" type="slidenum">
              <a:rPr lang="en-US"/>
              <a:pPr>
                <a:defRPr/>
              </a:pPr>
              <a:t>63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cs typeface="+mn-cs"/>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Times New Roman" charset="0"/>
                <a:ea typeface="MS PGothic" charset="0"/>
                <a:cs typeface="MS PGothic" charset="0"/>
              </a:defRPr>
            </a:lvl1pPr>
            <a:lvl2pPr marL="751940" indent="-289208" eaLnBrk="0" hangingPunct="0">
              <a:defRPr sz="2400">
                <a:solidFill>
                  <a:schemeClr val="tx1"/>
                </a:solidFill>
                <a:latin typeface="Times New Roman" charset="0"/>
                <a:ea typeface="MS PGothic" charset="0"/>
                <a:cs typeface="MS PGothic" charset="0"/>
              </a:defRPr>
            </a:lvl2pPr>
            <a:lvl3pPr marL="1156830" indent="-231366" eaLnBrk="0" hangingPunct="0">
              <a:defRPr sz="2400">
                <a:solidFill>
                  <a:schemeClr val="tx1"/>
                </a:solidFill>
                <a:latin typeface="Times New Roman" charset="0"/>
                <a:ea typeface="MS PGothic" charset="0"/>
                <a:cs typeface="MS PGothic" charset="0"/>
              </a:defRPr>
            </a:lvl3pPr>
            <a:lvl4pPr marL="1619562" indent="-231366" eaLnBrk="0" hangingPunct="0">
              <a:defRPr sz="2400">
                <a:solidFill>
                  <a:schemeClr val="tx1"/>
                </a:solidFill>
                <a:latin typeface="Times New Roman" charset="0"/>
                <a:ea typeface="MS PGothic" charset="0"/>
                <a:cs typeface="MS PGothic" charset="0"/>
              </a:defRPr>
            </a:lvl4pPr>
            <a:lvl5pPr marL="2082295" indent="-231366" eaLnBrk="0" hangingPunct="0">
              <a:defRPr sz="2400">
                <a:solidFill>
                  <a:schemeClr val="tx1"/>
                </a:solidFill>
                <a:latin typeface="Times New Roman" charset="0"/>
                <a:ea typeface="MS PGothic" charset="0"/>
                <a:cs typeface="MS PGothic" charset="0"/>
              </a:defRPr>
            </a:lvl5pPr>
            <a:lvl6pPr marL="2545027" indent="-231366" eaLnBrk="0" fontAlgn="base" hangingPunct="0">
              <a:spcBef>
                <a:spcPct val="0"/>
              </a:spcBef>
              <a:spcAft>
                <a:spcPct val="0"/>
              </a:spcAft>
              <a:defRPr sz="2400">
                <a:solidFill>
                  <a:schemeClr val="tx1"/>
                </a:solidFill>
                <a:latin typeface="Times New Roman" charset="0"/>
                <a:ea typeface="MS PGothic" charset="0"/>
                <a:cs typeface="MS PGothic" charset="0"/>
              </a:defRPr>
            </a:lvl6pPr>
            <a:lvl7pPr marL="3007759" indent="-231366" eaLnBrk="0" fontAlgn="base" hangingPunct="0">
              <a:spcBef>
                <a:spcPct val="0"/>
              </a:spcBef>
              <a:spcAft>
                <a:spcPct val="0"/>
              </a:spcAft>
              <a:defRPr sz="2400">
                <a:solidFill>
                  <a:schemeClr val="tx1"/>
                </a:solidFill>
                <a:latin typeface="Times New Roman" charset="0"/>
                <a:ea typeface="MS PGothic" charset="0"/>
                <a:cs typeface="MS PGothic" charset="0"/>
              </a:defRPr>
            </a:lvl7pPr>
            <a:lvl8pPr marL="3470491" indent="-231366" eaLnBrk="0" fontAlgn="base" hangingPunct="0">
              <a:spcBef>
                <a:spcPct val="0"/>
              </a:spcBef>
              <a:spcAft>
                <a:spcPct val="0"/>
              </a:spcAft>
              <a:defRPr sz="2400">
                <a:solidFill>
                  <a:schemeClr val="tx1"/>
                </a:solidFill>
                <a:latin typeface="Times New Roman" charset="0"/>
                <a:ea typeface="MS PGothic" charset="0"/>
                <a:cs typeface="MS PGothic" charset="0"/>
              </a:defRPr>
            </a:lvl8pPr>
            <a:lvl9pPr marL="3933223" indent="-231366" eaLnBrk="0" fontAlgn="base" hangingPunct="0">
              <a:spcBef>
                <a:spcPct val="0"/>
              </a:spcBef>
              <a:spcAft>
                <a:spcPct val="0"/>
              </a:spcAft>
              <a:defRPr sz="2400">
                <a:solidFill>
                  <a:schemeClr val="tx1"/>
                </a:solidFill>
                <a:latin typeface="Times New Roman" charset="0"/>
                <a:ea typeface="MS PGothic" charset="0"/>
                <a:cs typeface="MS PGothic" charset="0"/>
              </a:defRPr>
            </a:lvl9pPr>
          </a:lstStyle>
          <a:p>
            <a:pPr eaLnBrk="1" hangingPunct="1">
              <a:defRPr/>
            </a:pPr>
            <a:fld id="{A73E6D49-E4EF-074F-869A-630897349BD8}" type="slidenum">
              <a:rPr lang="en-US" sz="1200"/>
              <a:pPr eaLnBrk="1" hangingPunct="1">
                <a:defRPr/>
              </a:pPr>
              <a:t>64</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8CFBC3EC-5DBC-C04E-A6AC-D8B5A0868966}" type="slidenum">
              <a:rPr lang="en-US"/>
              <a:pPr>
                <a:defRPr/>
              </a:pPr>
              <a:t>66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1C903191-C95F-9044-B5EC-B5103C3DD608}" type="slidenum">
              <a:rPr lang="en-US"/>
              <a:pPr>
                <a:defRPr/>
              </a:pPr>
              <a:t>67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D0CC137F-511E-B441-BB16-C235EC1DA358}" type="slidenum">
              <a:rPr lang="en-US"/>
              <a:pPr>
                <a:defRPr/>
              </a:pPr>
              <a:t>68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13D5C892-4302-2E49-8420-D3E206ABE1F7}" type="slidenum">
              <a:rPr lang="en-US"/>
              <a:pPr>
                <a:defRPr/>
              </a:pPr>
              <a:t>69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6A2462E0-43AC-284C-987D-6EFE45400C79}" type="slidenum">
              <a:rPr lang="en-US"/>
              <a:pPr>
                <a:defRPr/>
              </a:pPr>
              <a:t>70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Select one</a:t>
            </a:r>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4</a:t>
            </a:fld>
            <a:endParaRPr lang="en-US"/>
          </a:p>
        </p:txBody>
      </p:sp>
    </p:spTree>
    <p:extLst>
      <p:ext uri="{BB962C8B-B14F-4D97-AF65-F5344CB8AC3E}">
        <p14:creationId xmlns:p14="http://schemas.microsoft.com/office/powerpoint/2010/main" val="36482251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814F44C4-E152-D848-AA3F-209FA6E419C1}" type="slidenum">
              <a:rPr lang="en-US"/>
              <a:pPr>
                <a:defRPr/>
              </a:pPr>
              <a:t>71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58F795B6-FD6D-5C4E-8837-94FFB8ABDA48}" type="slidenum">
              <a:rPr lang="en-US"/>
              <a:pPr>
                <a:defRPr/>
              </a:pPr>
              <a:t>72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D06D3402-E2E1-924F-929A-58858256D125}" type="slidenum">
              <a:rPr lang="en-US"/>
              <a:pPr>
                <a:defRPr/>
              </a:pPr>
              <a:t>74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1772D22D-10AD-5A44-98F1-FBF4484D69A5}" type="slidenum">
              <a:rPr lang="en-US"/>
              <a:pPr>
                <a:defRPr/>
              </a:pPr>
              <a:t>75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F5A3BE45-2C16-0241-9C5A-E1F62FA20514}" type="slidenum">
              <a:rPr lang="en-US"/>
              <a:pPr>
                <a:defRPr/>
              </a:pPr>
              <a:t>76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F5FA985F-B72B-7549-BC6E-033D68839126}" type="slidenum">
              <a:rPr lang="en-US"/>
              <a:pPr>
                <a:defRPr/>
              </a:pPr>
              <a:t>77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D78116AD-01F0-204A-98D4-F96EB202469B}" type="slidenum">
              <a:rPr lang="en-US"/>
              <a:pPr>
                <a:defRPr/>
              </a:pPr>
              <a:t>78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C5E2A398-BB5A-5B41-A283-7693082D1AA9}" type="slidenum">
              <a:rPr lang="en-US"/>
              <a:pPr>
                <a:defRPr/>
              </a:pPr>
              <a:t>79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CAD3524C-8647-A74F-99F2-34F230824C72}" type="slidenum">
              <a:rPr lang="en-US" smtClean="0"/>
              <a:pPr>
                <a:defRPr/>
              </a:pPr>
              <a:t>80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84</a:t>
            </a:fld>
            <a:endParaRPr lang="en-US"/>
          </a:p>
        </p:txBody>
      </p:sp>
    </p:spTree>
    <p:extLst>
      <p:ext uri="{BB962C8B-B14F-4D97-AF65-F5344CB8AC3E}">
        <p14:creationId xmlns:p14="http://schemas.microsoft.com/office/powerpoint/2010/main" val="3852287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5</a:t>
            </a:fld>
            <a:endParaRPr lang="en-US"/>
          </a:p>
        </p:txBody>
      </p:sp>
    </p:spTree>
    <p:extLst>
      <p:ext uri="{BB962C8B-B14F-4D97-AF65-F5344CB8AC3E}">
        <p14:creationId xmlns:p14="http://schemas.microsoft.com/office/powerpoint/2010/main" val="18658719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B88B72-26DF-4441-AC65-A8FE6E4C5A85}" type="slidenum">
              <a:rPr lang="en-US" smtClean="0"/>
              <a:t>93</a:t>
            </a:fld>
            <a:endParaRPr lang="en-US"/>
          </a:p>
        </p:txBody>
      </p:sp>
    </p:spTree>
    <p:extLst>
      <p:ext uri="{BB962C8B-B14F-4D97-AF65-F5344CB8AC3E}">
        <p14:creationId xmlns:p14="http://schemas.microsoft.com/office/powerpoint/2010/main" val="20430220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3:05</a:t>
            </a:r>
          </a:p>
        </p:txBody>
      </p:sp>
      <p:sp>
        <p:nvSpPr>
          <p:cNvPr id="614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51940" indent="-289208" eaLnBrk="0" hangingPunct="0">
              <a:defRPr sz="2400">
                <a:solidFill>
                  <a:schemeClr val="tx1"/>
                </a:solidFill>
                <a:latin typeface="Arial" charset="0"/>
                <a:ea typeface="ＭＳ Ｐゴシック" charset="0"/>
              </a:defRPr>
            </a:lvl2pPr>
            <a:lvl3pPr marL="1156830" indent="-231366" eaLnBrk="0" hangingPunct="0">
              <a:defRPr sz="2400">
                <a:solidFill>
                  <a:schemeClr val="tx1"/>
                </a:solidFill>
                <a:latin typeface="Arial" charset="0"/>
                <a:ea typeface="ＭＳ Ｐゴシック" charset="0"/>
              </a:defRPr>
            </a:lvl3pPr>
            <a:lvl4pPr marL="1619562" indent="-231366" eaLnBrk="0" hangingPunct="0">
              <a:defRPr sz="2400">
                <a:solidFill>
                  <a:schemeClr val="tx1"/>
                </a:solidFill>
                <a:latin typeface="Arial" charset="0"/>
                <a:ea typeface="ＭＳ Ｐゴシック" charset="0"/>
              </a:defRPr>
            </a:lvl4pPr>
            <a:lvl5pPr marL="2082295" indent="-231366" eaLnBrk="0" hangingPunct="0">
              <a:defRPr sz="2400">
                <a:solidFill>
                  <a:schemeClr val="tx1"/>
                </a:solidFill>
                <a:latin typeface="Arial" charset="0"/>
                <a:ea typeface="ＭＳ Ｐゴシック" charset="0"/>
              </a:defRPr>
            </a:lvl5pPr>
            <a:lvl6pPr marL="2545027" indent="-231366" eaLnBrk="0" fontAlgn="base" hangingPunct="0">
              <a:spcBef>
                <a:spcPct val="0"/>
              </a:spcBef>
              <a:spcAft>
                <a:spcPct val="0"/>
              </a:spcAft>
              <a:defRPr sz="2400">
                <a:solidFill>
                  <a:schemeClr val="tx1"/>
                </a:solidFill>
                <a:latin typeface="Arial" charset="0"/>
                <a:ea typeface="ＭＳ Ｐゴシック" charset="0"/>
              </a:defRPr>
            </a:lvl6pPr>
            <a:lvl7pPr marL="3007759" indent="-231366" eaLnBrk="0" fontAlgn="base" hangingPunct="0">
              <a:spcBef>
                <a:spcPct val="0"/>
              </a:spcBef>
              <a:spcAft>
                <a:spcPct val="0"/>
              </a:spcAft>
              <a:defRPr sz="2400">
                <a:solidFill>
                  <a:schemeClr val="tx1"/>
                </a:solidFill>
                <a:latin typeface="Arial" charset="0"/>
                <a:ea typeface="ＭＳ Ｐゴシック" charset="0"/>
              </a:defRPr>
            </a:lvl7pPr>
            <a:lvl8pPr marL="3470491" indent="-231366" eaLnBrk="0" fontAlgn="base" hangingPunct="0">
              <a:spcBef>
                <a:spcPct val="0"/>
              </a:spcBef>
              <a:spcAft>
                <a:spcPct val="0"/>
              </a:spcAft>
              <a:defRPr sz="2400">
                <a:solidFill>
                  <a:schemeClr val="tx1"/>
                </a:solidFill>
                <a:latin typeface="Arial" charset="0"/>
                <a:ea typeface="ＭＳ Ｐゴシック" charset="0"/>
              </a:defRPr>
            </a:lvl8pPr>
            <a:lvl9pPr marL="3933223" indent="-23136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B27485-D0F1-454C-8CA3-6B3323064C31}" type="slidenum">
              <a:rPr lang="en-US" sz="1200"/>
              <a:pPr eaLnBrk="1" hangingPunct="1"/>
              <a:t>94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Note-taking handout on essential questions</a:t>
            </a:r>
            <a:r>
              <a:rPr lang="en-US" baseline="0" dirty="0" smtClean="0"/>
              <a:t> for the Institute</a:t>
            </a:r>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6</a:t>
            </a:fld>
            <a:endParaRPr lang="en-US"/>
          </a:p>
        </p:txBody>
      </p:sp>
    </p:spTree>
    <p:extLst>
      <p:ext uri="{BB962C8B-B14F-4D97-AF65-F5344CB8AC3E}">
        <p14:creationId xmlns:p14="http://schemas.microsoft.com/office/powerpoint/2010/main" val="1865871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8</a:t>
            </a:fld>
            <a:endParaRPr lang="en-US"/>
          </a:p>
        </p:txBody>
      </p:sp>
    </p:spTree>
    <p:extLst>
      <p:ext uri="{BB962C8B-B14F-4D97-AF65-F5344CB8AC3E}">
        <p14:creationId xmlns:p14="http://schemas.microsoft.com/office/powerpoint/2010/main" val="4179499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9</a:t>
            </a:fld>
            <a:endParaRPr lang="en-US"/>
          </a:p>
        </p:txBody>
      </p:sp>
    </p:spTree>
    <p:extLst>
      <p:ext uri="{BB962C8B-B14F-4D97-AF65-F5344CB8AC3E}">
        <p14:creationId xmlns:p14="http://schemas.microsoft.com/office/powerpoint/2010/main" val="2438603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Best</a:t>
            </a:r>
            <a:r>
              <a:rPr lang="en-US" baseline="0" dirty="0" smtClean="0"/>
              <a:t> Practices book</a:t>
            </a:r>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10</a:t>
            </a:fld>
            <a:endParaRPr lang="en-US"/>
          </a:p>
        </p:txBody>
      </p:sp>
    </p:spTree>
    <p:extLst>
      <p:ext uri="{BB962C8B-B14F-4D97-AF65-F5344CB8AC3E}">
        <p14:creationId xmlns:p14="http://schemas.microsoft.com/office/powerpoint/2010/main" val="616909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371DE3-2EE2-7F46-9FFD-DD37199206F9}" type="slidenum">
              <a:rPr lang="en-US" smtClean="0"/>
              <a:pPr/>
              <a:t>13</a:t>
            </a:fld>
            <a:endParaRPr lang="en-US"/>
          </a:p>
        </p:txBody>
      </p:sp>
    </p:spTree>
    <p:extLst>
      <p:ext uri="{BB962C8B-B14F-4D97-AF65-F5344CB8AC3E}">
        <p14:creationId xmlns:p14="http://schemas.microsoft.com/office/powerpoint/2010/main" val="1434256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214FBC-E3B0-4EAB-95AF-6C63DF6D889D}"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CB80B-ABDC-6645-9852-3415ACC5F738}" type="datetimeFigureOut">
              <a:rPr lang="en-US" smtClean="0"/>
              <a:pPr/>
              <a:t>6/14/14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29E07-F2CC-9647-A6CA-359A30D176F6}"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CB80B-ABDC-6645-9852-3415ACC5F738}" type="datetimeFigureOut">
              <a:rPr lang="en-US" smtClean="0"/>
              <a:pPr/>
              <a:t>6/14/14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CB80B-ABDC-6645-9852-3415ACC5F738}" type="datetimeFigureOut">
              <a:rPr lang="en-US" smtClean="0"/>
              <a:pPr/>
              <a:t>6/14/14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DCB80B-ABDC-6645-9852-3415ACC5F738}" type="datetimeFigureOut">
              <a:rPr lang="en-US" smtClean="0"/>
              <a:pPr/>
              <a:t>6/14/14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29E07-F2CC-9647-A6CA-359A30D176F6}"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Click icon to add picture</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DCB80B-ABDC-6645-9852-3415ACC5F738}" type="datetimeFigureOut">
              <a:rPr lang="en-US" smtClean="0"/>
              <a:pPr/>
              <a:t>6/14/14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29E07-F2CC-9647-A6CA-359A30D176F6}"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29E07-F2CC-9647-A6CA-359A30D176F6}"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29E07-F2CC-9647-A6CA-359A30D176F6}"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Click icon to add picture</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7"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Click icon to add picture</a:t>
            </a:r>
            <a:endParaRPr/>
          </a:p>
        </p:txBody>
      </p:sp>
      <p:sp>
        <p:nvSpPr>
          <p:cNvPr id="4" name="Date Placeholder 3"/>
          <p:cNvSpPr>
            <a:spLocks noGrp="1"/>
          </p:cNvSpPr>
          <p:nvPr>
            <p:ph type="dt" sz="half" idx="10"/>
          </p:nvPr>
        </p:nvSpPr>
        <p:spPr/>
        <p:txBody>
          <a:bodyPr/>
          <a:lstStyle/>
          <a:p>
            <a:fld id="{E3DCB80B-ABDC-6645-9852-3415ACC5F738}" type="datetimeFigureOut">
              <a:rPr lang="en-US" smtClean="0"/>
              <a:pPr/>
              <a:t>6/14/14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329E07-F2CC-9647-A6CA-359A30D176F6}"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3DCB80B-ABDC-6645-9852-3415ACC5F738}" type="datetimeFigureOut">
              <a:rPr lang="en-US" smtClean="0"/>
              <a:pPr/>
              <a:t>6/14/14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3DCB80B-ABDC-6645-9852-3415ACC5F738}" type="datetimeFigureOut">
              <a:rPr lang="en-US" smtClean="0"/>
              <a:pPr/>
              <a:t>6/14/14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3DCB80B-ABDC-6645-9852-3415ACC5F738}" type="datetimeFigureOut">
              <a:rPr lang="en-US" smtClean="0"/>
              <a:pPr/>
              <a:t>6/14/14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329E07-F2CC-9647-A6CA-359A30D176F6}"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DCB80B-ABDC-6645-9852-3415ACC5F738}" type="datetimeFigureOut">
              <a:rPr lang="en-US" smtClean="0"/>
              <a:pPr/>
              <a:t>6/14/14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329E07-F2CC-9647-A6CA-359A30D176F6}"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E3DCB80B-ABDC-6645-9852-3415ACC5F738}" type="datetimeFigureOut">
              <a:rPr lang="en-US" smtClean="0"/>
              <a:pPr/>
              <a:t>6/14/14</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EF329E07-F2CC-9647-A6CA-359A30D176F6}"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61.xml.rels><?xml version="1.0" encoding="UTF-8" standalone="yes"?>
<Relationships xmlns="http://schemas.openxmlformats.org/package/2006/relationships"><Relationship Id="rId3" Type="http://schemas.openxmlformats.org/officeDocument/2006/relationships/hyperlink" Target="http://www.clipart.com/en/close-up?o=3912657&amp;a=a&amp;q=school%20supplies&amp;k_mode=all&amp;s=73&amp;e=84&amp;show=&amp;c=&amp;cid=&amp;findincat=&amp;g=&amp;cc=890:3:53:0:4:10:63&amp;page=7&amp;k_exc=&amp;pubid=&amp;color=&amp;b=k&amp;date=" TargetMode="External"/><Relationship Id="rId4" Type="http://schemas.openxmlformats.org/officeDocument/2006/relationships/hyperlink" Target="http://www.clipart.com/en/close-up?o=3703985&amp;a=a&amp;q=letters&amp;k_mode=all&amp;s=25&amp;e=36&amp;show=&amp;c=&amp;cid=&amp;findincat=&amp;g=&amp;cc=2210:75:481:26:19:473:129&amp;page=3&amp;k_exc=&amp;pubid=&amp;color=&amp;b=k&amp;date=" TargetMode="External"/><Relationship Id="rId5" Type="http://schemas.openxmlformats.org/officeDocument/2006/relationships/hyperlink" Target="http://www.clipart.com/en/close-up?o=3917046&amp;a=a&amp;q=letters&amp;k_mode=all&amp;s=1&amp;e=12&amp;show=&amp;c=&amp;cid=&amp;findincat=&amp;g=&amp;cc=2210:75:481:26:19:473:129&amp;page=&amp;k_exc=&amp;pubid=&amp;color=&amp;b=k&amp;date=" TargetMode="External"/><Relationship Id="rId6" Type="http://schemas.openxmlformats.org/officeDocument/2006/relationships/image" Target="../media/image17.jpeg"/><Relationship Id="rId7" Type="http://schemas.openxmlformats.org/officeDocument/2006/relationships/image" Target="../media/image18.jpeg"/><Relationship Id="rId8" Type="http://schemas.openxmlformats.org/officeDocument/2006/relationships/hyperlink" Target="http://www.clipart.com/en/close-up?o=3917049&amp;a=a&amp;q=letters&amp;k_mode=all&amp;s=1&amp;e=12&amp;show=&amp;c=&amp;cid=&amp;findincat=&amp;g=&amp;cc=2210:75:481:26:19:473:129&amp;page=1&amp;k_exc=&amp;pubid=&amp;color=&amp;b=k&amp;date=" TargetMode="External"/><Relationship Id="rId9" Type="http://schemas.openxmlformats.org/officeDocument/2006/relationships/image" Target="../media/image19.jpeg"/><Relationship Id="rId10" Type="http://schemas.openxmlformats.org/officeDocument/2006/relationships/hyperlink" Target="http://www.clipart.com/en/close-up?o=3704001&amp;a=a&amp;q=letters&amp;k_mode=all&amp;s=13&amp;e=24&amp;show=&amp;c=&amp;cid=&amp;findincat=&amp;g=&amp;cc=2210:75:481:26:19:473:129&amp;page=2&amp;k_exc=&amp;pubid=&amp;color=&amp;b=k&amp;date=" TargetMode="External"/><Relationship Id="rId11"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 Id="rId3" Type="http://schemas.openxmlformats.org/officeDocument/2006/relationships/image" Target="../media/image23.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Understanding by Design</a:t>
            </a:r>
            <a:endParaRPr lang="en-US" dirty="0"/>
          </a:p>
        </p:txBody>
      </p:sp>
      <p:sp>
        <p:nvSpPr>
          <p:cNvPr id="3" name="Subtitle 2"/>
          <p:cNvSpPr>
            <a:spLocks noGrp="1"/>
          </p:cNvSpPr>
          <p:nvPr>
            <p:ph type="subTitle" idx="1"/>
          </p:nvPr>
        </p:nvSpPr>
        <p:spPr/>
        <p:txBody>
          <a:bodyPr/>
          <a:lstStyle/>
          <a:p>
            <a:r>
              <a:rPr lang="en-US" dirty="0" smtClean="0"/>
              <a:t>Using Backwards Design Principles to Create Standards-Based Units</a:t>
            </a:r>
            <a:endParaRPr lang="en-US" dirty="0"/>
          </a:p>
        </p:txBody>
      </p:sp>
      <p:sp>
        <p:nvSpPr>
          <p:cNvPr id="8" name="TextBox 7"/>
          <p:cNvSpPr txBox="1"/>
          <p:nvPr/>
        </p:nvSpPr>
        <p:spPr>
          <a:xfrm>
            <a:off x="304800" y="2819400"/>
            <a:ext cx="8534400" cy="2554545"/>
          </a:xfrm>
          <a:prstGeom prst="rect">
            <a:avLst/>
          </a:prstGeom>
          <a:noFill/>
        </p:spPr>
        <p:txBody>
          <a:bodyPr wrap="square" rtlCol="0">
            <a:spAutoFit/>
          </a:bodyPr>
          <a:lstStyle/>
          <a:p>
            <a:r>
              <a:rPr lang="en-US" sz="6600" dirty="0" smtClean="0"/>
              <a:t>Welcome! </a:t>
            </a:r>
            <a:endParaRPr lang="en-US" sz="6600" dirty="0" smtClean="0"/>
          </a:p>
          <a:p>
            <a:pPr algn="ctr"/>
            <a:endParaRPr lang="en-US" sz="6600" dirty="0">
              <a:solidFill>
                <a:schemeClr val="accent3">
                  <a:lumMod val="75000"/>
                </a:schemeClr>
              </a:solidFill>
            </a:endParaRPr>
          </a:p>
          <a:p>
            <a:pPr algn="ctr"/>
            <a:r>
              <a:rPr lang="en-US" sz="2800" dirty="0" smtClean="0">
                <a:solidFill>
                  <a:schemeClr val="accent3">
                    <a:lumMod val="75000"/>
                  </a:schemeClr>
                </a:solidFill>
              </a:rPr>
              <a:t>We are </a:t>
            </a:r>
            <a:r>
              <a:rPr lang="en-US" sz="2800" dirty="0" smtClean="0">
                <a:solidFill>
                  <a:schemeClr val="accent3">
                    <a:lumMod val="75000"/>
                  </a:schemeClr>
                </a:solidFill>
              </a:rPr>
              <a:t>glad </a:t>
            </a:r>
            <a:r>
              <a:rPr lang="en-US" sz="2800" dirty="0" smtClean="0">
                <a:solidFill>
                  <a:schemeClr val="accent3">
                    <a:lumMod val="75000"/>
                  </a:schemeClr>
                </a:solidFill>
              </a:rPr>
              <a:t>you are here!</a:t>
            </a:r>
            <a:endParaRPr lang="en-US" sz="6600" dirty="0">
              <a:solidFill>
                <a:schemeClr val="accent3">
                  <a:lumMod val="75000"/>
                </a:schemeClr>
              </a:solidFill>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Principles</a:t>
            </a:r>
            <a:endParaRPr lang="en-US" dirty="0"/>
          </a:p>
        </p:txBody>
      </p:sp>
      <p:sp>
        <p:nvSpPr>
          <p:cNvPr id="3" name="Content Placeholder 2"/>
          <p:cNvSpPr>
            <a:spLocks noGrp="1"/>
          </p:cNvSpPr>
          <p:nvPr>
            <p:ph idx="1"/>
          </p:nvPr>
        </p:nvSpPr>
        <p:spPr>
          <a:xfrm>
            <a:off x="284163" y="2057400"/>
            <a:ext cx="8574087" cy="4068763"/>
          </a:xfrm>
        </p:spPr>
        <p:txBody>
          <a:bodyPr/>
          <a:lstStyle/>
          <a:p>
            <a:pPr marL="0" indent="0">
              <a:buNone/>
            </a:pPr>
            <a:r>
              <a:rPr lang="en-US" i="1" dirty="0" smtClean="0"/>
              <a:t>Effective Learning Principles…</a:t>
            </a:r>
          </a:p>
          <a:p>
            <a:pPr>
              <a:buFont typeface="Arial"/>
              <a:buChar char="•"/>
            </a:pPr>
            <a:r>
              <a:rPr lang="en-US" dirty="0" smtClean="0"/>
              <a:t>Reflect research on learning from multiple sources</a:t>
            </a:r>
          </a:p>
          <a:p>
            <a:pPr>
              <a:buFont typeface="Arial"/>
              <a:buChar char="•"/>
            </a:pPr>
            <a:endParaRPr lang="en-US" dirty="0" smtClean="0"/>
          </a:p>
          <a:p>
            <a:pPr>
              <a:buFont typeface="Arial"/>
              <a:buChar char="•"/>
            </a:pPr>
            <a:r>
              <a:rPr lang="en-US" dirty="0" smtClean="0"/>
              <a:t>Resonate with our personal and professional experience in learning and teaching</a:t>
            </a:r>
          </a:p>
        </p:txBody>
      </p:sp>
    </p:spTree>
    <p:extLst>
      <p:ext uri="{BB962C8B-B14F-4D97-AF65-F5344CB8AC3E}">
        <p14:creationId xmlns:p14="http://schemas.microsoft.com/office/powerpoint/2010/main" val="283262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47" y="401961"/>
            <a:ext cx="8913813" cy="914400"/>
          </a:xfrm>
        </p:spPr>
        <p:txBody>
          <a:bodyPr/>
          <a:lstStyle/>
          <a:p>
            <a:r>
              <a:rPr lang="en-US" dirty="0" smtClean="0"/>
              <a:t>We Believe…</a:t>
            </a:r>
            <a:endParaRPr lang="en-US" dirty="0"/>
          </a:p>
        </p:txBody>
      </p:sp>
      <p:sp>
        <p:nvSpPr>
          <p:cNvPr id="3" name="Content Placeholder 2"/>
          <p:cNvSpPr>
            <a:spLocks noGrp="1"/>
          </p:cNvSpPr>
          <p:nvPr>
            <p:ph idx="1"/>
          </p:nvPr>
        </p:nvSpPr>
        <p:spPr>
          <a:xfrm>
            <a:off x="762000" y="1828800"/>
            <a:ext cx="7962900" cy="4822540"/>
          </a:xfrm>
        </p:spPr>
        <p:txBody>
          <a:bodyPr>
            <a:normAutofit fontScale="85000" lnSpcReduction="10000"/>
          </a:bodyPr>
          <a:lstStyle/>
          <a:p>
            <a:pPr lvl="0">
              <a:buFont typeface="Arial"/>
              <a:buChar char="•"/>
            </a:pPr>
            <a:r>
              <a:rPr lang="en-US" dirty="0"/>
              <a:t>All students can learn and be successful</a:t>
            </a:r>
          </a:p>
          <a:p>
            <a:pPr lvl="0">
              <a:buFont typeface="Arial"/>
              <a:buChar char="•"/>
            </a:pPr>
            <a:r>
              <a:rPr lang="en-US" dirty="0"/>
              <a:t>Student learning is best achieved through rigorous, integrated, and culturally responsive lessons </a:t>
            </a:r>
          </a:p>
          <a:p>
            <a:pPr lvl="0">
              <a:buFont typeface="Arial"/>
              <a:buChar char="•"/>
            </a:pPr>
            <a:r>
              <a:rPr lang="en-US" dirty="0"/>
              <a:t>Teachers facilitate learning by probing student thinking through purposeful, provocative questions that encourage mathematical justifications</a:t>
            </a:r>
          </a:p>
          <a:p>
            <a:pPr lvl="0">
              <a:buFont typeface="Arial"/>
              <a:buChar char="•"/>
            </a:pPr>
            <a:r>
              <a:rPr lang="en-US" dirty="0"/>
              <a:t>Effective mathematics instruction develops most effectively in a safe learning environment where student ideas are valued and a love of mathematics is fostered </a:t>
            </a:r>
          </a:p>
          <a:p>
            <a:pPr lvl="0">
              <a:buFont typeface="Arial"/>
              <a:buChar char="•"/>
            </a:pPr>
            <a:r>
              <a:rPr lang="en-US" dirty="0"/>
              <a:t>Research-based instructional techniques that allow for differentiation (product, process, content, etc.) support all  learners </a:t>
            </a:r>
          </a:p>
          <a:p>
            <a:pPr lvl="0">
              <a:buFont typeface="Arial"/>
              <a:buChar char="•"/>
            </a:pPr>
            <a:r>
              <a:rPr lang="en-US" dirty="0"/>
              <a:t>Collaboration and reflection is essential among teachers and students </a:t>
            </a:r>
          </a:p>
          <a:p>
            <a:pPr marL="0" indent="0">
              <a:buNone/>
            </a:pPr>
            <a:endParaRPr lang="en-US" dirty="0"/>
          </a:p>
        </p:txBody>
      </p:sp>
    </p:spTree>
    <p:extLst>
      <p:ext uri="{BB962C8B-B14F-4D97-AF65-F5344CB8AC3E}">
        <p14:creationId xmlns:p14="http://schemas.microsoft.com/office/powerpoint/2010/main" val="2418791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1961"/>
            <a:ext cx="8913813" cy="914400"/>
          </a:xfrm>
        </p:spPr>
        <p:txBody>
          <a:bodyPr>
            <a:normAutofit/>
          </a:bodyPr>
          <a:lstStyle/>
          <a:p>
            <a:r>
              <a:rPr lang="en-US" dirty="0" smtClean="0"/>
              <a:t>We Believe…</a:t>
            </a:r>
            <a:endParaRPr lang="en-US" dirty="0"/>
          </a:p>
        </p:txBody>
      </p:sp>
      <p:sp>
        <p:nvSpPr>
          <p:cNvPr id="3" name="Content Placeholder 2"/>
          <p:cNvSpPr>
            <a:spLocks noGrp="1"/>
          </p:cNvSpPr>
          <p:nvPr>
            <p:ph idx="1"/>
          </p:nvPr>
        </p:nvSpPr>
        <p:spPr>
          <a:xfrm>
            <a:off x="304801" y="1752600"/>
            <a:ext cx="8839200" cy="5105400"/>
          </a:xfrm>
        </p:spPr>
        <p:txBody>
          <a:bodyPr>
            <a:normAutofit fontScale="70000" lnSpcReduction="20000"/>
          </a:bodyPr>
          <a:lstStyle/>
          <a:p>
            <a:pPr lvl="0">
              <a:buFont typeface="Arial"/>
              <a:buChar char="•"/>
            </a:pPr>
            <a:r>
              <a:rPr lang="en-US" dirty="0" smtClean="0"/>
              <a:t>Mathematics learning experiences should plan </a:t>
            </a:r>
            <a:r>
              <a:rPr lang="en-US" dirty="0" smtClean="0"/>
              <a:t>for students to be challenged and allow for some struggle</a:t>
            </a:r>
            <a:endParaRPr lang="en-US" dirty="0"/>
          </a:p>
          <a:p>
            <a:pPr lvl="0">
              <a:buFont typeface="Arial"/>
              <a:buChar char="•"/>
            </a:pPr>
            <a:r>
              <a:rPr lang="en-US" dirty="0" smtClean="0"/>
              <a:t>There should be a balance </a:t>
            </a:r>
            <a:r>
              <a:rPr lang="en-US" dirty="0" smtClean="0"/>
              <a:t>of </a:t>
            </a:r>
            <a:r>
              <a:rPr lang="en-US" dirty="0" smtClean="0"/>
              <a:t>building </a:t>
            </a:r>
            <a:r>
              <a:rPr lang="en-US" dirty="0"/>
              <a:t>of number sense, computational fluency, and conceptual </a:t>
            </a:r>
            <a:r>
              <a:rPr lang="en-US" dirty="0" smtClean="0"/>
              <a:t>understanding</a:t>
            </a:r>
          </a:p>
          <a:p>
            <a:pPr lvl="0">
              <a:buFont typeface="Arial"/>
              <a:buChar char="•"/>
            </a:pPr>
            <a:r>
              <a:rPr lang="en-US" dirty="0" smtClean="0"/>
              <a:t>Opportunities should be provided </a:t>
            </a:r>
            <a:r>
              <a:rPr lang="en-US" dirty="0"/>
              <a:t>for the application of the mathematical concepts students are learning (problem solving)</a:t>
            </a:r>
          </a:p>
          <a:p>
            <a:pPr lvl="0">
              <a:buFont typeface="Arial"/>
              <a:buChar char="•"/>
            </a:pPr>
            <a:r>
              <a:rPr lang="en-US" dirty="0"/>
              <a:t>S</a:t>
            </a:r>
            <a:r>
              <a:rPr lang="en-US" dirty="0" smtClean="0"/>
              <a:t>tudents must be engaged in </a:t>
            </a:r>
            <a:r>
              <a:rPr lang="en-US" dirty="0"/>
              <a:t>conversation, interaction, and metacognitive processes </a:t>
            </a:r>
          </a:p>
          <a:p>
            <a:pPr lvl="0">
              <a:buFont typeface="Arial"/>
              <a:buChar char="•"/>
            </a:pPr>
            <a:r>
              <a:rPr lang="en-US" dirty="0" smtClean="0"/>
              <a:t>There should be a balance of teacher </a:t>
            </a:r>
            <a:r>
              <a:rPr lang="en-US" dirty="0"/>
              <a:t>talk and student talk</a:t>
            </a:r>
          </a:p>
          <a:p>
            <a:pPr lvl="0">
              <a:buFont typeface="Arial"/>
              <a:buChar char="•"/>
            </a:pPr>
            <a:r>
              <a:rPr lang="en-US" dirty="0"/>
              <a:t>T</a:t>
            </a:r>
            <a:r>
              <a:rPr lang="en-US" dirty="0" smtClean="0"/>
              <a:t>he </a:t>
            </a:r>
            <a:r>
              <a:rPr lang="en-US" dirty="0"/>
              <a:t>standards for mathematical practice </a:t>
            </a:r>
            <a:r>
              <a:rPr lang="en-US" dirty="0" smtClean="0"/>
              <a:t>should be integrated with </a:t>
            </a:r>
            <a:r>
              <a:rPr lang="en-US" dirty="0"/>
              <a:t>the content standards</a:t>
            </a:r>
          </a:p>
          <a:p>
            <a:pPr lvl="0">
              <a:buFont typeface="Arial"/>
              <a:buChar char="•"/>
            </a:pPr>
            <a:r>
              <a:rPr lang="en-US" dirty="0"/>
              <a:t>S</a:t>
            </a:r>
            <a:r>
              <a:rPr lang="en-US" dirty="0" smtClean="0"/>
              <a:t>tudent </a:t>
            </a:r>
            <a:r>
              <a:rPr lang="en-US" dirty="0"/>
              <a:t>mistakes </a:t>
            </a:r>
            <a:r>
              <a:rPr lang="en-US" dirty="0" smtClean="0"/>
              <a:t>are</a:t>
            </a:r>
            <a:r>
              <a:rPr lang="en-US" dirty="0" smtClean="0"/>
              <a:t> </a:t>
            </a:r>
            <a:r>
              <a:rPr lang="en-US" dirty="0"/>
              <a:t>opportunities to </a:t>
            </a:r>
            <a:r>
              <a:rPr lang="en-US" dirty="0" smtClean="0"/>
              <a:t>learn</a:t>
            </a:r>
          </a:p>
          <a:p>
            <a:pPr lvl="0">
              <a:buFont typeface="Arial"/>
              <a:buChar char="•"/>
            </a:pPr>
            <a:r>
              <a:rPr lang="en-US" dirty="0" smtClean="0"/>
              <a:t>Students must </a:t>
            </a:r>
            <a:r>
              <a:rPr lang="en-US" dirty="0" smtClean="0"/>
              <a:t>create and solve a variety of problems </a:t>
            </a:r>
          </a:p>
          <a:p>
            <a:pPr lvl="0">
              <a:buFont typeface="Arial"/>
              <a:buChar char="•"/>
            </a:pPr>
            <a:r>
              <a:rPr lang="en-US" dirty="0"/>
              <a:t>S</a:t>
            </a:r>
            <a:r>
              <a:rPr lang="en-US" dirty="0" smtClean="0"/>
              <a:t>tudents should be provided with </a:t>
            </a:r>
            <a:r>
              <a:rPr lang="en-US" dirty="0" smtClean="0"/>
              <a:t>opportunities to check for reasonableness and self-</a:t>
            </a:r>
            <a:r>
              <a:rPr lang="en-US" dirty="0" smtClean="0"/>
              <a:t>assess</a:t>
            </a:r>
            <a:endParaRPr lang="en-US" dirty="0"/>
          </a:p>
        </p:txBody>
      </p:sp>
    </p:spTree>
    <p:extLst>
      <p:ext uri="{BB962C8B-B14F-4D97-AF65-F5344CB8AC3E}">
        <p14:creationId xmlns:p14="http://schemas.microsoft.com/office/powerpoint/2010/main" val="941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Principles</a:t>
            </a:r>
            <a:br>
              <a:rPr lang="en-US" dirty="0" smtClean="0"/>
            </a:br>
            <a:r>
              <a:rPr lang="en-US" dirty="0" smtClean="0"/>
              <a:t>Cabarrus County Schools</a:t>
            </a:r>
            <a:endParaRPr lang="en-US" dirty="0"/>
          </a:p>
        </p:txBody>
      </p:sp>
      <p:sp>
        <p:nvSpPr>
          <p:cNvPr id="3" name="Content Placeholder 2"/>
          <p:cNvSpPr>
            <a:spLocks noGrp="1"/>
          </p:cNvSpPr>
          <p:nvPr>
            <p:ph idx="1"/>
          </p:nvPr>
        </p:nvSpPr>
        <p:spPr>
          <a:xfrm>
            <a:off x="284163" y="2133600"/>
            <a:ext cx="8574087" cy="3992563"/>
          </a:xfrm>
        </p:spPr>
        <p:txBody>
          <a:bodyPr/>
          <a:lstStyle/>
          <a:p>
            <a:pPr>
              <a:buFont typeface="Arial"/>
              <a:buChar char="•"/>
            </a:pPr>
            <a:r>
              <a:rPr lang="en-US" dirty="0" smtClean="0"/>
              <a:t>What do we know about the teaching and learning of </a:t>
            </a:r>
            <a:r>
              <a:rPr lang="en-US" dirty="0" smtClean="0"/>
              <a:t>social studies</a:t>
            </a:r>
            <a:r>
              <a:rPr lang="en-US" dirty="0" smtClean="0"/>
              <a:t>?  Visual arts? Chorus?</a:t>
            </a:r>
            <a:endParaRPr lang="en-US" dirty="0" smtClean="0"/>
          </a:p>
          <a:p>
            <a:pPr>
              <a:buFont typeface="Arial"/>
              <a:buChar char="•"/>
            </a:pPr>
            <a:r>
              <a:rPr lang="en-US" dirty="0" smtClean="0"/>
              <a:t>What do we believe?</a:t>
            </a:r>
          </a:p>
          <a:p>
            <a:pPr>
              <a:buFont typeface="Arial"/>
              <a:buChar char="•"/>
            </a:pPr>
            <a:endParaRPr lang="en-US" dirty="0"/>
          </a:p>
          <a:p>
            <a:pPr marL="0" indent="0" algn="ctr">
              <a:buNone/>
            </a:pPr>
            <a:r>
              <a:rPr lang="en-US" dirty="0" smtClean="0"/>
              <a:t>Working in small groups, work to develop your learning principles.</a:t>
            </a:r>
          </a:p>
          <a:p>
            <a:pPr marL="0" indent="0" algn="ctr">
              <a:buNone/>
            </a:pPr>
            <a:r>
              <a:rPr lang="en-US" dirty="0" smtClean="0"/>
              <a:t>Put your ideas on chart paper.</a:t>
            </a:r>
            <a:endParaRPr lang="en-US" dirty="0" smtClean="0"/>
          </a:p>
          <a:p>
            <a:endParaRPr lang="en-US" dirty="0"/>
          </a:p>
        </p:txBody>
      </p:sp>
    </p:spTree>
    <p:extLst>
      <p:ext uri="{BB962C8B-B14F-4D97-AF65-F5344CB8AC3E}">
        <p14:creationId xmlns:p14="http://schemas.microsoft.com/office/powerpoint/2010/main" val="977806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Principles</a:t>
            </a:r>
            <a:endParaRPr lang="en-US" dirty="0"/>
          </a:p>
        </p:txBody>
      </p:sp>
      <p:sp>
        <p:nvSpPr>
          <p:cNvPr id="3" name="Content Placeholder 2"/>
          <p:cNvSpPr>
            <a:spLocks noGrp="1"/>
          </p:cNvSpPr>
          <p:nvPr>
            <p:ph idx="1"/>
          </p:nvPr>
        </p:nvSpPr>
        <p:spPr>
          <a:xfrm>
            <a:off x="381001" y="2133600"/>
            <a:ext cx="8477250" cy="3992563"/>
          </a:xfrm>
        </p:spPr>
        <p:txBody>
          <a:bodyPr/>
          <a:lstStyle/>
          <a:p>
            <a:pPr marL="0" indent="0" algn="ctr">
              <a:buNone/>
            </a:pPr>
            <a:r>
              <a:rPr lang="en-US" sz="2800" b="1" dirty="0" smtClean="0"/>
              <a:t>Gallery Walk</a:t>
            </a:r>
          </a:p>
          <a:p>
            <a:pPr marL="0" indent="0">
              <a:spcBef>
                <a:spcPts val="0"/>
              </a:spcBef>
              <a:buNone/>
            </a:pPr>
            <a:endParaRPr lang="en-US" dirty="0" smtClean="0"/>
          </a:p>
          <a:p>
            <a:pPr marL="0" indent="0">
              <a:spcBef>
                <a:spcPts val="0"/>
              </a:spcBef>
              <a:buNone/>
            </a:pPr>
            <a:r>
              <a:rPr lang="en-US" dirty="0" smtClean="0"/>
              <a:t>Look for commonalities:</a:t>
            </a:r>
          </a:p>
          <a:p>
            <a:pPr lvl="1">
              <a:spcBef>
                <a:spcPts val="0"/>
              </a:spcBef>
              <a:buFont typeface="Arial"/>
              <a:buChar char="•"/>
            </a:pPr>
            <a:r>
              <a:rPr lang="en-US" dirty="0" smtClean="0"/>
              <a:t>Big ideas</a:t>
            </a:r>
          </a:p>
          <a:p>
            <a:pPr lvl="1">
              <a:spcBef>
                <a:spcPts val="0"/>
              </a:spcBef>
              <a:buFont typeface="Arial"/>
              <a:buChar char="•"/>
            </a:pPr>
            <a:r>
              <a:rPr lang="en-US" dirty="0" smtClean="0"/>
              <a:t>Themes</a:t>
            </a:r>
          </a:p>
          <a:p>
            <a:pPr lvl="1">
              <a:spcBef>
                <a:spcPts val="0"/>
              </a:spcBef>
              <a:buFont typeface="Arial"/>
              <a:buChar char="•"/>
            </a:pPr>
            <a:r>
              <a:rPr lang="en-US" dirty="0" smtClean="0"/>
              <a:t>Vocabulary</a:t>
            </a:r>
          </a:p>
          <a:p>
            <a:pPr marL="0" indent="-3175">
              <a:spcBef>
                <a:spcPts val="0"/>
              </a:spcBef>
              <a:buNone/>
            </a:pPr>
            <a:endParaRPr lang="en-US" dirty="0"/>
          </a:p>
          <a:p>
            <a:pPr marL="0" indent="-3175">
              <a:spcBef>
                <a:spcPts val="0"/>
              </a:spcBef>
              <a:buNone/>
            </a:pPr>
            <a:r>
              <a:rPr lang="en-US" dirty="0" smtClean="0"/>
              <a:t>Consider your learning principles.  Tally those that appear in other groups’ lists.</a:t>
            </a:r>
          </a:p>
        </p:txBody>
      </p:sp>
    </p:spTree>
    <p:extLst>
      <p:ext uri="{BB962C8B-B14F-4D97-AF65-F5344CB8AC3E}">
        <p14:creationId xmlns:p14="http://schemas.microsoft.com/office/powerpoint/2010/main" val="389928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Principles</a:t>
            </a:r>
            <a:endParaRPr lang="en-US" dirty="0"/>
          </a:p>
        </p:txBody>
      </p:sp>
      <p:pic>
        <p:nvPicPr>
          <p:cNvPr id="4" name="Content Placeholder 3" descr="Screen Shot 2014-06-15 at 9.14.03 AM.png"/>
          <p:cNvPicPr>
            <a:picLocks noGrp="1" noChangeAspect="1"/>
          </p:cNvPicPr>
          <p:nvPr>
            <p:ph idx="1"/>
          </p:nvPr>
        </p:nvPicPr>
        <p:blipFill>
          <a:blip r:embed="rId2">
            <a:extLst>
              <a:ext uri="{28A0092B-C50C-407E-A947-70E740481C1C}">
                <a14:useLocalDpi xmlns:a14="http://schemas.microsoft.com/office/drawing/2010/main" val="0"/>
              </a:ext>
            </a:extLst>
          </a:blip>
          <a:srcRect l="-35301" r="-35301"/>
          <a:stretch>
            <a:fillRect/>
          </a:stretch>
        </p:blipFill>
        <p:spPr>
          <a:xfrm>
            <a:off x="284163" y="2133600"/>
            <a:ext cx="8574087" cy="3992563"/>
          </a:xfrm>
        </p:spPr>
      </p:pic>
    </p:spTree>
    <p:extLst>
      <p:ext uri="{BB962C8B-B14F-4D97-AF65-F5344CB8AC3E}">
        <p14:creationId xmlns:p14="http://schemas.microsoft.com/office/powerpoint/2010/main" val="976828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a:t>
            </a:r>
            <a:endParaRPr lang="en-US" dirty="0"/>
          </a:p>
        </p:txBody>
      </p:sp>
      <p:pic>
        <p:nvPicPr>
          <p:cNvPr id="4" name="Content Placeholder 6" descr="Screen Shot 2014-03-31 at 1.43.29 PM.png"/>
          <p:cNvPicPr>
            <a:picLocks noChangeAspect="1"/>
          </p:cNvPicPr>
          <p:nvPr/>
        </p:nvPicPr>
        <p:blipFill>
          <a:blip r:embed="rId2">
            <a:extLst>
              <a:ext uri="{28A0092B-C50C-407E-A947-70E740481C1C}">
                <a14:useLocalDpi xmlns:a14="http://schemas.microsoft.com/office/drawing/2010/main" val="0"/>
              </a:ext>
            </a:extLst>
          </a:blip>
          <a:srcRect t="8783" b="8783"/>
          <a:stretch>
            <a:fillRect/>
          </a:stretch>
        </p:blipFill>
        <p:spPr>
          <a:xfrm>
            <a:off x="1043492" y="2323652"/>
            <a:ext cx="6777317" cy="350897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a:t>
            </a:r>
            <a:r>
              <a:rPr lang="en-US" dirty="0" err="1" smtClean="0"/>
              <a:t>UbD</a:t>
            </a:r>
            <a:r>
              <a:rPr lang="en-US" dirty="0" smtClean="0"/>
              <a:t>?</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36686015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630382"/>
            <a:ext cx="8477251" cy="967840"/>
          </a:xfrm>
        </p:spPr>
        <p:txBody>
          <a:bodyPr>
            <a:normAutofit fontScale="90000"/>
          </a:bodyPr>
          <a:lstStyle/>
          <a:p>
            <a:r>
              <a:rPr lang="en-US" sz="3600" dirty="0" smtClean="0"/>
              <a:t>Why </a:t>
            </a:r>
            <a:r>
              <a:rPr lang="en-US" sz="3600" dirty="0" err="1" smtClean="0"/>
              <a:t>UbD</a:t>
            </a:r>
            <a:r>
              <a:rPr lang="en-US" sz="3600" dirty="0" smtClean="0"/>
              <a:t>?</a:t>
            </a:r>
            <a:r>
              <a:rPr lang="en-US" sz="3600" dirty="0" smtClean="0"/>
              <a:t/>
            </a:r>
            <a:br>
              <a:rPr lang="en-US" sz="3600" dirty="0" smtClean="0"/>
            </a:br>
            <a:r>
              <a:rPr lang="en-US" sz="3600" dirty="0" smtClean="0"/>
              <a:t>Traditional vs. Standards-based Instruction</a:t>
            </a:r>
            <a:endParaRPr lang="en-US" sz="3600" dirty="0"/>
          </a:p>
        </p:txBody>
      </p:sp>
      <p:pic>
        <p:nvPicPr>
          <p:cNvPr id="4" name="Content Placeholder 3"/>
          <p:cNvPicPr>
            <a:picLocks noGrp="1" noChangeAspect="1"/>
          </p:cNvPicPr>
          <p:nvPr>
            <p:ph idx="1"/>
          </p:nvPr>
        </p:nvPicPr>
        <p:blipFill>
          <a:blip r:embed="rId3"/>
          <a:srcRect l="-11680" r="-11680"/>
          <a:stretch>
            <a:fillRect/>
          </a:stretch>
        </p:blipFill>
        <p:spPr>
          <a:xfrm>
            <a:off x="175671" y="1828800"/>
            <a:ext cx="8696434" cy="4906131"/>
          </a:xfrm>
        </p:spPr>
      </p:pic>
    </p:spTree>
    <p:extLst>
      <p:ext uri="{BB962C8B-B14F-4D97-AF65-F5344CB8AC3E}">
        <p14:creationId xmlns:p14="http://schemas.microsoft.com/office/powerpoint/2010/main" val="42131333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smtClean="0"/>
              <a:t>Why </a:t>
            </a:r>
            <a:r>
              <a:rPr lang="en-US" sz="3200" dirty="0" err="1" smtClean="0"/>
              <a:t>UbD</a:t>
            </a:r>
            <a:r>
              <a:rPr lang="en-US" sz="3200" dirty="0" smtClean="0"/>
              <a:t>?</a:t>
            </a:r>
            <a:r>
              <a:rPr lang="en-US" sz="3200" dirty="0" smtClean="0"/>
              <a:t/>
            </a:r>
            <a:br>
              <a:rPr lang="en-US" sz="3200" dirty="0" smtClean="0"/>
            </a:br>
            <a:r>
              <a:rPr lang="en-US" sz="3200" dirty="0" smtClean="0"/>
              <a:t>The 3 Stages of Design</a:t>
            </a:r>
            <a:endParaRPr lang="en-US" sz="3200" dirty="0"/>
          </a:p>
        </p:txBody>
      </p:sp>
      <p:sp>
        <p:nvSpPr>
          <p:cNvPr id="5" name="Rectangle 4"/>
          <p:cNvSpPr/>
          <p:nvPr/>
        </p:nvSpPr>
        <p:spPr>
          <a:xfrm>
            <a:off x="302636" y="1905000"/>
            <a:ext cx="6858000" cy="1219200"/>
          </a:xfrm>
          <a:prstGeom prst="rect">
            <a:avLst/>
          </a:prstGeom>
          <a:solidFill>
            <a:srgbClr val="AA0000"/>
          </a:solidFill>
        </p:spPr>
        <p:style>
          <a:lnRef idx="1">
            <a:schemeClr val="accent3"/>
          </a:lnRef>
          <a:fillRef idx="2">
            <a:schemeClr val="accent3"/>
          </a:fillRef>
          <a:effectRef idx="1">
            <a:schemeClr val="accent3"/>
          </a:effectRef>
          <a:fontRef idx="minor">
            <a:schemeClr val="dk1"/>
          </a:fontRef>
        </p:style>
        <p:txBody>
          <a:bodyPr rtlCol="0" anchor="ctr"/>
          <a:lstStyle/>
          <a:p>
            <a:r>
              <a:rPr lang="en-US" sz="3200" b="1" dirty="0" smtClean="0">
                <a:solidFill>
                  <a:schemeClr val="bg1"/>
                </a:solidFill>
              </a:rPr>
              <a:t>	1.  Identify desired results</a:t>
            </a:r>
            <a:endParaRPr lang="en-US" sz="3200" b="1" dirty="0">
              <a:solidFill>
                <a:schemeClr val="bg1"/>
              </a:solidFill>
            </a:endParaRPr>
          </a:p>
        </p:txBody>
      </p:sp>
      <p:sp>
        <p:nvSpPr>
          <p:cNvPr id="6" name="Rectangle 5"/>
          <p:cNvSpPr/>
          <p:nvPr/>
        </p:nvSpPr>
        <p:spPr>
          <a:xfrm>
            <a:off x="1078345" y="3505200"/>
            <a:ext cx="6858000" cy="1219200"/>
          </a:xfrm>
          <a:prstGeom prst="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r>
              <a:rPr lang="en-US" sz="3200" b="1" dirty="0" smtClean="0">
                <a:solidFill>
                  <a:schemeClr val="bg1"/>
                </a:solidFill>
              </a:rPr>
              <a:t>	2.  Determine acceptable evidence</a:t>
            </a:r>
            <a:endParaRPr lang="en-US" sz="3200" b="1" dirty="0">
              <a:solidFill>
                <a:schemeClr val="bg1"/>
              </a:solidFill>
            </a:endParaRPr>
          </a:p>
        </p:txBody>
      </p:sp>
      <p:sp>
        <p:nvSpPr>
          <p:cNvPr id="7" name="Rectangle 6"/>
          <p:cNvSpPr/>
          <p:nvPr/>
        </p:nvSpPr>
        <p:spPr>
          <a:xfrm>
            <a:off x="1805709" y="5029200"/>
            <a:ext cx="6858000" cy="1219200"/>
          </a:xfrm>
          <a:prstGeom prst="rect">
            <a:avLst/>
          </a:prstGeom>
          <a:solidFill>
            <a:schemeClr val="accent4"/>
          </a:solidFill>
        </p:spPr>
        <p:style>
          <a:lnRef idx="1">
            <a:schemeClr val="accent2"/>
          </a:lnRef>
          <a:fillRef idx="2">
            <a:schemeClr val="accent2"/>
          </a:fillRef>
          <a:effectRef idx="1">
            <a:schemeClr val="accent2"/>
          </a:effectRef>
          <a:fontRef idx="minor">
            <a:schemeClr val="dk1"/>
          </a:fontRef>
        </p:style>
        <p:txBody>
          <a:bodyPr rtlCol="0" anchor="ctr"/>
          <a:lstStyle/>
          <a:p>
            <a:pPr lvl="1"/>
            <a:r>
              <a:rPr lang="en-US" sz="3200" b="1" dirty="0" smtClean="0">
                <a:solidFill>
                  <a:schemeClr val="bg1"/>
                </a:solidFill>
              </a:rPr>
              <a:t>3.  Plan Learning Experiences</a:t>
            </a:r>
            <a:endParaRPr lang="en-US" sz="3200" b="1"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Outcome</a:t>
            </a:r>
            <a:endParaRPr lang="en-US" dirty="0"/>
          </a:p>
        </p:txBody>
      </p:sp>
      <p:sp>
        <p:nvSpPr>
          <p:cNvPr id="3" name="Content Placeholder 2"/>
          <p:cNvSpPr>
            <a:spLocks noGrp="1"/>
          </p:cNvSpPr>
          <p:nvPr>
            <p:ph idx="1"/>
          </p:nvPr>
        </p:nvSpPr>
        <p:spPr>
          <a:xfrm>
            <a:off x="381001" y="2133600"/>
            <a:ext cx="8477250" cy="3992563"/>
          </a:xfrm>
        </p:spPr>
        <p:txBody>
          <a:bodyPr/>
          <a:lstStyle/>
          <a:p>
            <a:pPr marL="0" indent="0">
              <a:buNone/>
            </a:pPr>
            <a:r>
              <a:rPr lang="en-US" dirty="0"/>
              <a:t>Participants will use their knowledge of the Understanding by Design process to create at least one complete unit for their content area and grade level.</a:t>
            </a:r>
            <a:r>
              <a:rPr lang="en-US" dirty="0" smtClean="0"/>
              <a:t> </a:t>
            </a:r>
          </a:p>
          <a:p>
            <a:pPr marL="0" indent="0">
              <a:buNone/>
            </a:pPr>
            <a:endParaRPr lang="en-US" dirty="0"/>
          </a:p>
        </p:txBody>
      </p:sp>
      <p:pic>
        <p:nvPicPr>
          <p:cNvPr id="4" name="Picture 3" descr="Screen Shot 2014-06-15 at 6.42.1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3429000"/>
            <a:ext cx="5867400" cy="3155588"/>
          </a:xfrm>
          <a:prstGeom prst="rect">
            <a:avLst/>
          </a:prstGeom>
        </p:spPr>
      </p:pic>
    </p:spTree>
    <p:extLst>
      <p:ext uri="{BB962C8B-B14F-4D97-AF65-F5344CB8AC3E}">
        <p14:creationId xmlns:p14="http://schemas.microsoft.com/office/powerpoint/2010/main" val="1017239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284163" y="457200"/>
            <a:ext cx="8574087" cy="1066800"/>
          </a:xfrm>
        </p:spPr>
        <p:txBody>
          <a:bodyPr>
            <a:noAutofit/>
          </a:bodyPr>
          <a:lstStyle/>
          <a:p>
            <a:r>
              <a:rPr lang="en-US" sz="3200" dirty="0"/>
              <a:t>Why </a:t>
            </a:r>
            <a:r>
              <a:rPr lang="en-US" sz="3200" dirty="0" err="1" smtClean="0"/>
              <a:t>UbD</a:t>
            </a:r>
            <a:r>
              <a:rPr lang="en-US" sz="3200" dirty="0" smtClean="0"/>
              <a:t>?</a:t>
            </a:r>
            <a:r>
              <a:rPr lang="en-US" sz="3200" dirty="0"/>
              <a:t/>
            </a:r>
            <a:br>
              <a:rPr lang="en-US" sz="3200" dirty="0"/>
            </a:br>
            <a:r>
              <a:rPr lang="en-US" sz="3200" dirty="0"/>
              <a:t>The 3 Stages of Design</a:t>
            </a:r>
            <a:endParaRPr lang="en-US" sz="3200" b="1" dirty="0"/>
          </a:p>
        </p:txBody>
      </p:sp>
      <p:sp>
        <p:nvSpPr>
          <p:cNvPr id="5" name="Rectangle 4"/>
          <p:cNvSpPr/>
          <p:nvPr/>
        </p:nvSpPr>
        <p:spPr>
          <a:xfrm>
            <a:off x="284162" y="1905000"/>
            <a:ext cx="8574087" cy="838200"/>
          </a:xfrm>
          <a:prstGeom prst="rect">
            <a:avLst/>
          </a:prstGeom>
          <a:solidFill>
            <a:srgbClr val="AA0000"/>
          </a:solidFill>
        </p:spPr>
        <p:style>
          <a:lnRef idx="1">
            <a:schemeClr val="accent3"/>
          </a:lnRef>
          <a:fillRef idx="2">
            <a:schemeClr val="accent3"/>
          </a:fillRef>
          <a:effectRef idx="1">
            <a:schemeClr val="accent3"/>
          </a:effectRef>
          <a:fontRef idx="minor">
            <a:schemeClr val="dk1"/>
          </a:fontRef>
        </p:style>
        <p:txBody>
          <a:bodyPr rtlCol="0" anchor="ctr"/>
          <a:lstStyle/>
          <a:p>
            <a:r>
              <a:rPr lang="en-US" sz="3200" b="1" dirty="0" smtClean="0">
                <a:solidFill>
                  <a:schemeClr val="bg1"/>
                </a:solidFill>
              </a:rPr>
              <a:t>	1.  Identify desired results</a:t>
            </a:r>
            <a:endParaRPr lang="en-US" sz="3200" b="1" dirty="0">
              <a:solidFill>
                <a:schemeClr val="bg1"/>
              </a:solidFill>
            </a:endParaRPr>
          </a:p>
        </p:txBody>
      </p:sp>
      <p:sp>
        <p:nvSpPr>
          <p:cNvPr id="2" name="TextBox 1"/>
          <p:cNvSpPr txBox="1"/>
          <p:nvPr/>
        </p:nvSpPr>
        <p:spPr>
          <a:xfrm>
            <a:off x="284163" y="2869209"/>
            <a:ext cx="8574087" cy="2877711"/>
          </a:xfrm>
          <a:prstGeom prst="rect">
            <a:avLst/>
          </a:prstGeom>
          <a:noFill/>
        </p:spPr>
        <p:txBody>
          <a:bodyPr wrap="square" rtlCol="0">
            <a:spAutoFit/>
          </a:bodyPr>
          <a:lstStyle/>
          <a:p>
            <a:r>
              <a:rPr lang="en-US" sz="1700" b="1" i="1" dirty="0" smtClean="0"/>
              <a:t>“When teachers take the time to analyze each standard and identify its essential concepts and skills, the result is more effective instructional planning, assessment, and student learning.”</a:t>
            </a:r>
            <a:endParaRPr lang="en-US" sz="1700" b="1" dirty="0" smtClean="0"/>
          </a:p>
          <a:p>
            <a:pPr algn="r"/>
            <a:r>
              <a:rPr lang="en-US" sz="1400" dirty="0" smtClean="0"/>
              <a:t>Larry Ainsworth</a:t>
            </a:r>
            <a:r>
              <a:rPr lang="en-US" sz="1400" i="1" dirty="0" smtClean="0"/>
              <a:t>, “Unwrapping” the Standards: A Simple Process to Make Standards Manageable</a:t>
            </a:r>
          </a:p>
          <a:p>
            <a:pPr algn="r"/>
            <a:endParaRPr lang="en-US" sz="1700" dirty="0" smtClean="0"/>
          </a:p>
          <a:p>
            <a:pPr algn="r"/>
            <a:endParaRPr lang="en-US" sz="1700" dirty="0"/>
          </a:p>
          <a:p>
            <a:r>
              <a:rPr lang="en-US" sz="1700" b="1" i="1" dirty="0" smtClean="0"/>
              <a:t>“In order for the learning intention to be shared effectively, it needs to be clear and unambiguous, so that the teacher can explain it in a way that makes sense to her children.”</a:t>
            </a:r>
          </a:p>
          <a:p>
            <a:pPr algn="r"/>
            <a:r>
              <a:rPr lang="en-US" sz="1400" dirty="0" smtClean="0"/>
              <a:t>Shirley Clarke, </a:t>
            </a:r>
            <a:r>
              <a:rPr lang="en-US" sz="1400" i="1" dirty="0" smtClean="0"/>
              <a:t>Unlocking Formative Assessment</a:t>
            </a:r>
          </a:p>
          <a:p>
            <a:pPr algn="r"/>
            <a:endParaRPr lang="en-US" sz="1700" dirty="0"/>
          </a:p>
          <a:p>
            <a:endParaRPr lang="en-US" sz="1700" b="1" i="1" dirty="0" smtClean="0"/>
          </a:p>
        </p:txBody>
      </p:sp>
    </p:spTree>
    <p:extLst>
      <p:ext uri="{BB962C8B-B14F-4D97-AF65-F5344CB8AC3E}">
        <p14:creationId xmlns:p14="http://schemas.microsoft.com/office/powerpoint/2010/main" val="19597411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a:t>Why </a:t>
            </a:r>
            <a:r>
              <a:rPr lang="en-US" sz="3200" dirty="0" err="1" smtClean="0"/>
              <a:t>UbD</a:t>
            </a:r>
            <a:r>
              <a:rPr lang="en-US" sz="3200" dirty="0" smtClean="0"/>
              <a:t>?</a:t>
            </a:r>
            <a:r>
              <a:rPr lang="en-US" sz="3200" dirty="0"/>
              <a:t/>
            </a:r>
            <a:br>
              <a:rPr lang="en-US" sz="3200" dirty="0"/>
            </a:br>
            <a:r>
              <a:rPr lang="en-US" sz="3200" dirty="0"/>
              <a:t>The 3 Stages of Design</a:t>
            </a:r>
            <a:endParaRPr lang="en-US" sz="3200" b="1" dirty="0"/>
          </a:p>
        </p:txBody>
      </p:sp>
      <p:sp>
        <p:nvSpPr>
          <p:cNvPr id="6" name="Rectangle 5"/>
          <p:cNvSpPr/>
          <p:nvPr/>
        </p:nvSpPr>
        <p:spPr>
          <a:xfrm>
            <a:off x="284162" y="1905000"/>
            <a:ext cx="8574087" cy="810491"/>
          </a:xfrm>
          <a:prstGeom prst="rect">
            <a:avLst/>
          </a:prstGeom>
          <a:solidFill>
            <a:schemeClr val="accent2"/>
          </a:solidFill>
        </p:spPr>
        <p:style>
          <a:lnRef idx="1">
            <a:schemeClr val="accent4"/>
          </a:lnRef>
          <a:fillRef idx="2">
            <a:schemeClr val="accent4"/>
          </a:fillRef>
          <a:effectRef idx="1">
            <a:schemeClr val="accent4"/>
          </a:effectRef>
          <a:fontRef idx="minor">
            <a:schemeClr val="dk1"/>
          </a:fontRef>
        </p:style>
        <p:txBody>
          <a:bodyPr rtlCol="0" anchor="ctr"/>
          <a:lstStyle/>
          <a:p>
            <a:r>
              <a:rPr lang="en-US" sz="3200" b="1" dirty="0" smtClean="0">
                <a:solidFill>
                  <a:schemeClr val="bg1"/>
                </a:solidFill>
              </a:rPr>
              <a:t>	2.  Determine acceptable evidence</a:t>
            </a:r>
            <a:endParaRPr lang="en-US" sz="3200" b="1" dirty="0">
              <a:solidFill>
                <a:schemeClr val="bg1"/>
              </a:solidFill>
            </a:endParaRPr>
          </a:p>
        </p:txBody>
      </p:sp>
      <p:sp>
        <p:nvSpPr>
          <p:cNvPr id="4" name="TextBox 3"/>
          <p:cNvSpPr txBox="1"/>
          <p:nvPr/>
        </p:nvSpPr>
        <p:spPr>
          <a:xfrm>
            <a:off x="284163" y="2869209"/>
            <a:ext cx="8574087" cy="3585597"/>
          </a:xfrm>
          <a:prstGeom prst="rect">
            <a:avLst/>
          </a:prstGeom>
          <a:noFill/>
        </p:spPr>
        <p:txBody>
          <a:bodyPr wrap="square" rtlCol="0">
            <a:spAutoFit/>
          </a:bodyPr>
          <a:lstStyle/>
          <a:p>
            <a:r>
              <a:rPr lang="en-US" sz="1700" b="1" i="1" dirty="0"/>
              <a:t>“The single most common barrier to sound classroom assessment is the teachers’ lack of vision of appropriate achievement targets within the subjects they are supposed to teach.”</a:t>
            </a:r>
            <a:endParaRPr lang="en-US" sz="1700" i="1" dirty="0"/>
          </a:p>
          <a:p>
            <a:pPr algn="r"/>
            <a:r>
              <a:rPr lang="en-US" sz="1400" dirty="0" err="1"/>
              <a:t>Stiggins</a:t>
            </a:r>
            <a:endParaRPr lang="en-US" sz="1400" dirty="0"/>
          </a:p>
          <a:p>
            <a:endParaRPr lang="en-US" sz="1700" b="1" i="1" dirty="0" smtClean="0"/>
          </a:p>
          <a:p>
            <a:endParaRPr lang="en-US" sz="1700" b="1" i="1" dirty="0"/>
          </a:p>
          <a:p>
            <a:r>
              <a:rPr lang="en-US" sz="1700" b="1" i="1" dirty="0" smtClean="0"/>
              <a:t>“Formative assessment works not because there is research evidence to support it.  Instead, there is research evidence to support formative assessment because formative assessment works!”</a:t>
            </a:r>
            <a:endParaRPr lang="en-US" sz="1700" b="1" dirty="0" smtClean="0"/>
          </a:p>
          <a:p>
            <a:pPr algn="r"/>
            <a:r>
              <a:rPr lang="en-US" sz="1400" dirty="0" smtClean="0"/>
              <a:t>W. James </a:t>
            </a:r>
            <a:r>
              <a:rPr lang="en-US" sz="1400" dirty="0" err="1" smtClean="0"/>
              <a:t>Popham</a:t>
            </a:r>
            <a:endParaRPr lang="en-US" sz="1400" dirty="0" smtClean="0"/>
          </a:p>
          <a:p>
            <a:pPr algn="r"/>
            <a:endParaRPr lang="en-US" sz="1700" dirty="0" smtClean="0"/>
          </a:p>
          <a:p>
            <a:endParaRPr lang="en-AU" sz="1600" b="1" i="1" dirty="0"/>
          </a:p>
          <a:p>
            <a:r>
              <a:rPr lang="en-AU" sz="1600" b="1" i="1" dirty="0" smtClean="0"/>
              <a:t>When </a:t>
            </a:r>
            <a:r>
              <a:rPr lang="en-AU" sz="1600" b="1" i="1" dirty="0"/>
              <a:t>the cook tastes the soup, that’s formative; when the guests taste the soup, that’s summative</a:t>
            </a:r>
            <a:r>
              <a:rPr lang="en-AU" sz="1600" b="1" i="1" dirty="0" smtClean="0"/>
              <a:t>.</a:t>
            </a:r>
            <a:endParaRPr lang="en-US" sz="1600" dirty="0"/>
          </a:p>
          <a:p>
            <a:pPr algn="r"/>
            <a:r>
              <a:rPr lang="en-AU" sz="1400" dirty="0"/>
              <a:t>Stake, R. cited in Earl, L. 2004. </a:t>
            </a:r>
            <a:r>
              <a:rPr lang="en-AU" sz="1400" i="1" dirty="0"/>
              <a:t>Assessment As Learning: Using classroom achievement to Maximize Student Learning</a:t>
            </a:r>
            <a:r>
              <a:rPr lang="en-AU" sz="1400" dirty="0"/>
              <a:t>. </a:t>
            </a:r>
            <a:endParaRPr lang="en-US" sz="1400" dirty="0"/>
          </a:p>
          <a:p>
            <a:endParaRPr lang="en-US" sz="1700" b="1" i="1" dirty="0" smtClean="0"/>
          </a:p>
        </p:txBody>
      </p:sp>
    </p:spTree>
    <p:extLst>
      <p:ext uri="{BB962C8B-B14F-4D97-AF65-F5344CB8AC3E}">
        <p14:creationId xmlns:p14="http://schemas.microsoft.com/office/powerpoint/2010/main" val="849437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a:t>Why </a:t>
            </a:r>
            <a:r>
              <a:rPr lang="en-US" sz="3200" dirty="0" err="1" smtClean="0"/>
              <a:t>UbD</a:t>
            </a:r>
            <a:r>
              <a:rPr lang="en-US" sz="3200" dirty="0" smtClean="0"/>
              <a:t>?</a:t>
            </a:r>
            <a:r>
              <a:rPr lang="en-US" sz="3200" dirty="0"/>
              <a:t/>
            </a:r>
            <a:br>
              <a:rPr lang="en-US" sz="3200" dirty="0"/>
            </a:br>
            <a:r>
              <a:rPr lang="en-US" sz="3200" dirty="0"/>
              <a:t>The 3 Stages of Design</a:t>
            </a:r>
            <a:endParaRPr lang="en-US" sz="3200" b="1" dirty="0"/>
          </a:p>
        </p:txBody>
      </p:sp>
      <p:sp>
        <p:nvSpPr>
          <p:cNvPr id="7" name="Rectangle 6"/>
          <p:cNvSpPr/>
          <p:nvPr/>
        </p:nvSpPr>
        <p:spPr>
          <a:xfrm>
            <a:off x="284162" y="1965036"/>
            <a:ext cx="8574087" cy="701964"/>
          </a:xfrm>
          <a:prstGeom prst="rect">
            <a:avLst/>
          </a:prstGeom>
          <a:solidFill>
            <a:schemeClr val="accent4"/>
          </a:solidFill>
        </p:spPr>
        <p:style>
          <a:lnRef idx="1">
            <a:schemeClr val="accent2"/>
          </a:lnRef>
          <a:fillRef idx="2">
            <a:schemeClr val="accent2"/>
          </a:fillRef>
          <a:effectRef idx="1">
            <a:schemeClr val="accent2"/>
          </a:effectRef>
          <a:fontRef idx="minor">
            <a:schemeClr val="dk1"/>
          </a:fontRef>
        </p:style>
        <p:txBody>
          <a:bodyPr rtlCol="0" anchor="ctr"/>
          <a:lstStyle/>
          <a:p>
            <a:pPr lvl="1"/>
            <a:r>
              <a:rPr lang="en-US" sz="3200" b="1" dirty="0" smtClean="0">
                <a:solidFill>
                  <a:schemeClr val="bg1"/>
                </a:solidFill>
              </a:rPr>
              <a:t>3.  Plan Learning Experiences</a:t>
            </a:r>
            <a:endParaRPr lang="en-US" sz="3200" b="1" dirty="0">
              <a:solidFill>
                <a:schemeClr val="bg1"/>
              </a:solidFill>
            </a:endParaRPr>
          </a:p>
        </p:txBody>
      </p:sp>
      <p:sp>
        <p:nvSpPr>
          <p:cNvPr id="2" name="TextBox 1"/>
          <p:cNvSpPr txBox="1"/>
          <p:nvPr/>
        </p:nvSpPr>
        <p:spPr>
          <a:xfrm>
            <a:off x="284162" y="2895600"/>
            <a:ext cx="8326438" cy="2431435"/>
          </a:xfrm>
          <a:prstGeom prst="rect">
            <a:avLst/>
          </a:prstGeom>
          <a:noFill/>
        </p:spPr>
        <p:txBody>
          <a:bodyPr wrap="square" rtlCol="0">
            <a:spAutoFit/>
          </a:bodyPr>
          <a:lstStyle/>
          <a:p>
            <a:r>
              <a:rPr lang="en-US" sz="1700" b="1" i="1" dirty="0" smtClean="0"/>
              <a:t>“…effective </a:t>
            </a:r>
            <a:r>
              <a:rPr lang="en-US" sz="1700" b="1" i="1" dirty="0"/>
              <a:t>educators demonstrate high expectations for students and select strategies to propel the students' learning. Beyond planning and preparation of materials, effective organizing for instruction also involves the development of a conscious orientation toward teaching and learning as the central focus of classroom </a:t>
            </a:r>
            <a:r>
              <a:rPr lang="en-US" sz="1700" b="1" i="1" dirty="0" smtClean="0"/>
              <a:t>activity.”</a:t>
            </a:r>
            <a:endParaRPr lang="en-US" sz="1700" dirty="0"/>
          </a:p>
          <a:p>
            <a:pPr algn="r"/>
            <a:r>
              <a:rPr lang="en-US" sz="1400" dirty="0" smtClean="0"/>
              <a:t>James H. </a:t>
            </a:r>
            <a:r>
              <a:rPr lang="en-US" sz="1400" dirty="0" err="1" smtClean="0"/>
              <a:t>Stronge</a:t>
            </a:r>
            <a:r>
              <a:rPr lang="en-US" sz="1400" dirty="0" smtClean="0"/>
              <a:t>, </a:t>
            </a:r>
            <a:r>
              <a:rPr lang="en-US" sz="1400" i="1" dirty="0" smtClean="0"/>
              <a:t>Qualities of Effective Teachers, 2ed.</a:t>
            </a:r>
          </a:p>
          <a:p>
            <a:pPr algn="r"/>
            <a:endParaRPr lang="en-US" sz="1400" i="1" dirty="0"/>
          </a:p>
          <a:p>
            <a:endParaRPr lang="en-US" sz="1400" i="1" dirty="0" smtClean="0"/>
          </a:p>
          <a:p>
            <a:pPr algn="r"/>
            <a:endParaRPr lang="en-US" sz="1400" i="1" dirty="0"/>
          </a:p>
          <a:p>
            <a:pPr algn="r"/>
            <a:endParaRPr lang="en-US" sz="1400" i="1" dirty="0" smtClean="0"/>
          </a:p>
          <a:p>
            <a:pPr algn="r"/>
            <a:endParaRPr lang="en-US" sz="1400" i="1" dirty="0" smtClean="0"/>
          </a:p>
        </p:txBody>
      </p:sp>
    </p:spTree>
    <p:extLst>
      <p:ext uri="{BB962C8B-B14F-4D97-AF65-F5344CB8AC3E}">
        <p14:creationId xmlns:p14="http://schemas.microsoft.com/office/powerpoint/2010/main" val="26776964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a:t>
            </a:r>
            <a:r>
              <a:rPr lang="en-US" dirty="0" err="1" smtClean="0"/>
              <a:t>UbD</a:t>
            </a:r>
            <a:r>
              <a:rPr lang="en-US" dirty="0" smtClean="0"/>
              <a:t>?</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053841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UbD</a:t>
            </a:r>
            <a:r>
              <a:rPr lang="en-US" dirty="0" smtClean="0"/>
              <a:t> in a Nutshell</a:t>
            </a:r>
            <a:endParaRPr lang="en-US" dirty="0"/>
          </a:p>
        </p:txBody>
      </p:sp>
      <p:sp>
        <p:nvSpPr>
          <p:cNvPr id="3" name="Subtitle 2"/>
          <p:cNvSpPr txBox="1">
            <a:spLocks/>
          </p:cNvSpPr>
          <p:nvPr/>
        </p:nvSpPr>
        <p:spPr>
          <a:xfrm>
            <a:off x="552450" y="1905000"/>
            <a:ext cx="8305800" cy="5334000"/>
          </a:xfrm>
          <a:prstGeom prst="rect">
            <a:avLst/>
          </a:prstGeom>
        </p:spPr>
        <p:txBody>
          <a:bodyPr/>
          <a:lstStyle/>
          <a:p>
            <a:pPr marL="454025" marR="0" lvl="0" indent="-454025" algn="l" defTabSz="914400" rtl="0" eaLnBrk="1" fontAlgn="auto" latinLnBrk="0" hangingPunct="1">
              <a:lnSpc>
                <a:spcPct val="100000"/>
              </a:lnSpc>
              <a:spcBef>
                <a:spcPts val="2000"/>
              </a:spcBef>
              <a:spcAft>
                <a:spcPts val="0"/>
              </a:spcAft>
              <a:buClr>
                <a:schemeClr val="bg1">
                  <a:lumMod val="65000"/>
                </a:schemeClr>
              </a:buClr>
              <a:buSzPct val="90000"/>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 way of thinking purposefully</a:t>
            </a:r>
            <a:r>
              <a:rPr kumimoji="0" lang="en-US" sz="2400" b="0" i="0" u="none" strike="noStrike" kern="1200" cap="none" spc="0" normalizeH="0" noProof="0" dirty="0" smtClean="0">
                <a:ln>
                  <a:noFill/>
                </a:ln>
                <a:solidFill>
                  <a:schemeClr val="tx1"/>
                </a:solidFill>
                <a:effectLst/>
                <a:uLnTx/>
                <a:uFillTx/>
                <a:latin typeface="+mn-lt"/>
                <a:ea typeface="+mn-ea"/>
                <a:cs typeface="+mn-cs"/>
              </a:rPr>
              <a:t> about curricular planning and school reform. </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454025" marR="0" lvl="0" indent="-454025" algn="l" defTabSz="914400" rtl="0" eaLnBrk="1" fontAlgn="auto" latinLnBrk="0" hangingPunct="1">
              <a:lnSpc>
                <a:spcPct val="100000"/>
              </a:lnSpc>
              <a:spcBef>
                <a:spcPts val="2000"/>
              </a:spcBef>
              <a:spcAft>
                <a:spcPts val="0"/>
              </a:spcAft>
              <a:buClr>
                <a:schemeClr val="bg1">
                  <a:lumMod val="65000"/>
                </a:schemeClr>
              </a:buClr>
              <a:buSzPct val="90000"/>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 means of integrating curriculum, instruction, and assessment within a unit of study in any discipline</a:t>
            </a:r>
          </a:p>
          <a:p>
            <a:pPr marL="454025" marR="0" lvl="0" indent="-454025" algn="l" defTabSz="914400" rtl="0" eaLnBrk="1" fontAlgn="auto" latinLnBrk="0" hangingPunct="1">
              <a:lnSpc>
                <a:spcPct val="100000"/>
              </a:lnSpc>
              <a:spcBef>
                <a:spcPts val="2000"/>
              </a:spcBef>
              <a:spcAft>
                <a:spcPts val="0"/>
              </a:spcAft>
              <a:buClr>
                <a:schemeClr val="bg1">
                  <a:lumMod val="65000"/>
                </a:schemeClr>
              </a:buClr>
              <a:buSzPct val="90000"/>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 unit design template for beginning with the end in mind</a:t>
            </a:r>
          </a:p>
          <a:p>
            <a:pPr marL="454025" marR="0" lvl="0" indent="-454025" algn="l" defTabSz="914400" rtl="0" eaLnBrk="1" fontAlgn="auto" latinLnBrk="0" hangingPunct="1">
              <a:lnSpc>
                <a:spcPct val="100000"/>
              </a:lnSpc>
              <a:spcBef>
                <a:spcPts val="2000"/>
              </a:spcBef>
              <a:spcAft>
                <a:spcPts val="0"/>
              </a:spcAft>
              <a:buClr>
                <a:schemeClr val="bg1">
                  <a:lumMod val="65000"/>
                </a:schemeClr>
              </a:buClr>
              <a:buSzPct val="90000"/>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 way to enhance meaningful </a:t>
            </a:r>
            <a:r>
              <a:rPr kumimoji="0" lang="en-US" sz="2400" b="0" i="1" u="none" strike="noStrike" kern="1200" cap="none" spc="0" normalizeH="0" baseline="0" noProof="0" dirty="0" smtClean="0">
                <a:ln>
                  <a:noFill/>
                </a:ln>
                <a:solidFill>
                  <a:schemeClr val="tx1"/>
                </a:solidFill>
                <a:effectLst/>
                <a:uLnTx/>
                <a:uFillTx/>
                <a:latin typeface="+mn-lt"/>
                <a:ea typeface="+mn-ea"/>
                <a:cs typeface="+mn-cs"/>
              </a:rPr>
              <a:t>understanding</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and transfer of learning</a:t>
            </a:r>
          </a:p>
          <a:p>
            <a:pPr marL="454025" marR="0" lvl="0" indent="-454025" algn="l" defTabSz="914400" rtl="0" eaLnBrk="1" fontAlgn="auto" latinLnBrk="0" hangingPunct="1">
              <a:lnSpc>
                <a:spcPct val="100000"/>
              </a:lnSpc>
              <a:spcBef>
                <a:spcPts val="2000"/>
              </a:spcBef>
              <a:spcAft>
                <a:spcPts val="0"/>
              </a:spcAft>
              <a:buClr>
                <a:schemeClr val="bg1">
                  <a:lumMod val="65000"/>
                </a:schemeClr>
              </a:buClr>
              <a:buSzPct val="90000"/>
              <a:buFont typeface="Arial" pitchFamily="34" charset="0"/>
              <a:buChar char="•"/>
              <a:tabLst/>
              <a:defRPr/>
            </a:pPr>
            <a:r>
              <a:rPr lang="en-US" sz="2400" dirty="0" err="1" smtClean="0"/>
              <a:t>Ubd</a:t>
            </a:r>
            <a:r>
              <a:rPr lang="en-US" sz="2400" dirty="0" smtClean="0"/>
              <a:t> </a:t>
            </a:r>
            <a:r>
              <a:rPr lang="en-US" sz="2400" dirty="0" smtClean="0"/>
              <a:t>transforms </a:t>
            </a:r>
            <a:r>
              <a:rPr lang="en-US" sz="2400" dirty="0" smtClean="0"/>
              <a:t>content </a:t>
            </a:r>
            <a:r>
              <a:rPr lang="en-US" sz="2400" dirty="0"/>
              <a:t>s</a:t>
            </a:r>
            <a:r>
              <a:rPr lang="en-US" sz="2400" dirty="0" smtClean="0"/>
              <a:t>tandards </a:t>
            </a:r>
            <a:r>
              <a:rPr lang="en-US" sz="2400" dirty="0" smtClean="0"/>
              <a:t>into relevant desired results, authentic </a:t>
            </a:r>
            <a:r>
              <a:rPr lang="en-US" sz="2400" dirty="0" smtClean="0"/>
              <a:t>assessments, </a:t>
            </a:r>
            <a:r>
              <a:rPr lang="en-US" sz="2400" dirty="0" smtClean="0"/>
              <a:t>and appropriate learning plans</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7772400" y="2438400"/>
            <a:ext cx="1219200" cy="369332"/>
          </a:xfrm>
          <a:prstGeom prst="rect">
            <a:avLst/>
          </a:prstGeom>
          <a:noFill/>
        </p:spPr>
        <p:txBody>
          <a:bodyPr wrap="square" rtlCol="0">
            <a:spAutoFit/>
          </a:bodyPr>
          <a:lstStyle/>
          <a:p>
            <a:endParaRPr lang="en-US" dirty="0"/>
          </a:p>
        </p:txBody>
      </p:sp>
      <p:pic>
        <p:nvPicPr>
          <p:cNvPr id="7" name="Picture 2" descr="C:\Documents and Settings\julie.felix\Local Settings\Temporary Internet Files\Content.IE5\IK8GRYNY\MC900280903[1].wmf"/>
          <p:cNvPicPr>
            <a:picLocks noChangeAspect="1" noChangeArrowheads="1"/>
          </p:cNvPicPr>
          <p:nvPr/>
        </p:nvPicPr>
        <p:blipFill>
          <a:blip r:embed="rId2"/>
          <a:srcRect/>
          <a:stretch>
            <a:fillRect/>
          </a:stretch>
        </p:blipFill>
        <p:spPr bwMode="auto">
          <a:xfrm>
            <a:off x="7689599" y="2249786"/>
            <a:ext cx="1168651" cy="1595285"/>
          </a:xfrm>
          <a:prstGeom prst="rect">
            <a:avLst/>
          </a:prstGeom>
          <a:noFill/>
        </p:spPr>
      </p:pic>
    </p:spTree>
    <p:extLst>
      <p:ext uri="{BB962C8B-B14F-4D97-AF65-F5344CB8AC3E}">
        <p14:creationId xmlns:p14="http://schemas.microsoft.com/office/powerpoint/2010/main" val="589874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err="1" smtClean="0"/>
              <a:t>UbD</a:t>
            </a:r>
            <a:r>
              <a:rPr lang="en-US" dirty="0" smtClean="0"/>
              <a:t> is NOT…</a:t>
            </a:r>
            <a:endParaRPr lang="en-US" dirty="0"/>
          </a:p>
        </p:txBody>
      </p:sp>
      <p:sp>
        <p:nvSpPr>
          <p:cNvPr id="3" name="TextBox 2"/>
          <p:cNvSpPr txBox="1"/>
          <p:nvPr/>
        </p:nvSpPr>
        <p:spPr>
          <a:xfrm>
            <a:off x="685800" y="2133600"/>
            <a:ext cx="7924800" cy="4585871"/>
          </a:xfrm>
          <a:prstGeom prst="rect">
            <a:avLst/>
          </a:prstGeom>
          <a:noFill/>
        </p:spPr>
        <p:txBody>
          <a:bodyPr wrap="square" rtlCol="0">
            <a:spAutoFit/>
          </a:bodyPr>
          <a:lstStyle/>
          <a:p>
            <a:r>
              <a:rPr lang="en-US" sz="2800" b="1" dirty="0" smtClean="0">
                <a:solidFill>
                  <a:schemeClr val="accent2"/>
                </a:solidFill>
              </a:rPr>
              <a:t>…a rigid program or prescriptive recipe  </a:t>
            </a:r>
          </a:p>
          <a:p>
            <a:pPr lvl="1">
              <a:buFont typeface="Arial" pitchFamily="34" charset="0"/>
              <a:buChar char="•"/>
            </a:pPr>
            <a:r>
              <a:rPr lang="en-US" dirty="0" smtClean="0"/>
              <a:t> Rather, UbD offers helpful design tools and design standards.  It</a:t>
            </a:r>
          </a:p>
          <a:p>
            <a:pPr lvl="1"/>
            <a:r>
              <a:rPr lang="en-US" dirty="0" smtClean="0"/>
              <a:t>  does not tell us how to teach or which activities to use.</a:t>
            </a:r>
          </a:p>
          <a:p>
            <a:pPr lvl="1"/>
            <a:endParaRPr lang="en-US" sz="2400" b="1" dirty="0" smtClean="0">
              <a:solidFill>
                <a:srgbClr val="CF543F"/>
              </a:solidFill>
            </a:endParaRPr>
          </a:p>
          <a:p>
            <a:r>
              <a:rPr lang="en-US" sz="2400" b="1" dirty="0" smtClean="0">
                <a:solidFill>
                  <a:srgbClr val="CF543F"/>
                </a:solidFill>
              </a:rPr>
              <a:t>…a philosophy of education</a:t>
            </a:r>
          </a:p>
          <a:p>
            <a:pPr lvl="1">
              <a:buFont typeface="Arial" pitchFamily="34" charset="0"/>
              <a:buChar char="•"/>
            </a:pPr>
            <a:r>
              <a:rPr lang="en-US" dirty="0" err="1" smtClean="0"/>
              <a:t>UbD</a:t>
            </a:r>
            <a:r>
              <a:rPr lang="en-US" dirty="0" smtClean="0"/>
              <a:t> does not require a belief in any single pedagogical approach.</a:t>
            </a:r>
          </a:p>
          <a:p>
            <a:pPr lvl="1">
              <a:buFont typeface="Arial" pitchFamily="34" charset="0"/>
              <a:buChar char="•"/>
            </a:pPr>
            <a:endParaRPr lang="en-US" dirty="0" smtClean="0"/>
          </a:p>
          <a:p>
            <a:r>
              <a:rPr lang="en-US" sz="2400" b="1" dirty="0" smtClean="0">
                <a:solidFill>
                  <a:srgbClr val="CF543F"/>
                </a:solidFill>
              </a:rPr>
              <a:t>…incompatible with established content standards or state  </a:t>
            </a:r>
          </a:p>
          <a:p>
            <a:r>
              <a:rPr lang="en-US" sz="2400" b="1" dirty="0" smtClean="0">
                <a:solidFill>
                  <a:srgbClr val="CF543F"/>
                </a:solidFill>
              </a:rPr>
              <a:t>   testing</a:t>
            </a:r>
          </a:p>
          <a:p>
            <a:pPr lvl="1">
              <a:buFont typeface="Arial" pitchFamily="34" charset="0"/>
              <a:buChar char="•"/>
            </a:pPr>
            <a:r>
              <a:rPr lang="en-US" dirty="0" smtClean="0"/>
              <a:t>  In fact, the focus on understanding and transfer of knowledge, not recall of</a:t>
            </a:r>
          </a:p>
          <a:p>
            <a:pPr lvl="1"/>
            <a:r>
              <a:rPr lang="en-US" dirty="0" smtClean="0"/>
              <a:t>    facts and procedures, highly correlates with Common Core </a:t>
            </a:r>
            <a:r>
              <a:rPr lang="en-US" dirty="0" smtClean="0"/>
              <a:t>State</a:t>
            </a:r>
            <a:r>
              <a:rPr lang="en-US" dirty="0" smtClean="0"/>
              <a:t>  </a:t>
            </a:r>
            <a:endParaRPr lang="en-US" dirty="0" smtClean="0"/>
          </a:p>
          <a:p>
            <a:pPr lvl="1"/>
            <a:r>
              <a:rPr lang="en-US" dirty="0" smtClean="0"/>
              <a:t>    Standards and the Standards for Mathematical Practice.	</a:t>
            </a:r>
            <a:r>
              <a:rPr lang="en-US" sz="2400" b="1" dirty="0" smtClean="0">
                <a:solidFill>
                  <a:srgbClr val="C00000"/>
                </a:solidFill>
              </a:rPr>
              <a:t> </a:t>
            </a:r>
          </a:p>
          <a:p>
            <a:pPr lvl="2"/>
            <a:endParaRPr lang="en-US" dirty="0" smtClean="0"/>
          </a:p>
          <a:p>
            <a:pPr lvl="2"/>
            <a:endParaRPr lang="en-US" dirty="0" smtClean="0"/>
          </a:p>
        </p:txBody>
      </p:sp>
    </p:spTree>
    <p:extLst>
      <p:ext uri="{BB962C8B-B14F-4D97-AF65-F5344CB8AC3E}">
        <p14:creationId xmlns:p14="http://schemas.microsoft.com/office/powerpoint/2010/main" val="2405753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Connections Between Understanding by Design and Professional Learning Communities</a:t>
            </a:r>
            <a:endParaRPr lang="en-US" sz="2800" dirty="0"/>
          </a:p>
        </p:txBody>
      </p:sp>
      <p:sp>
        <p:nvSpPr>
          <p:cNvPr id="3" name="Content Placeholder 2"/>
          <p:cNvSpPr>
            <a:spLocks noGrp="1"/>
          </p:cNvSpPr>
          <p:nvPr>
            <p:ph idx="1"/>
          </p:nvPr>
        </p:nvSpPr>
        <p:spPr/>
        <p:txBody>
          <a:bodyPr>
            <a:normAutofit/>
          </a:bodyPr>
          <a:lstStyle/>
          <a:p>
            <a:endParaRPr lang="en-US" b="1" dirty="0" smtClean="0"/>
          </a:p>
          <a:p>
            <a:endParaRPr lang="en-US" b="1" dirty="0"/>
          </a:p>
          <a:p>
            <a:endParaRPr lang="en-US" b="1" dirty="0" smtClean="0"/>
          </a:p>
          <a:p>
            <a:pPr marL="82296"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49035319"/>
              </p:ext>
            </p:extLst>
          </p:nvPr>
        </p:nvGraphicFramePr>
        <p:xfrm>
          <a:off x="966005" y="2057400"/>
          <a:ext cx="7210672" cy="4485639"/>
        </p:xfrm>
        <a:graphic>
          <a:graphicData uri="http://schemas.openxmlformats.org/drawingml/2006/table">
            <a:tbl>
              <a:tblPr firstRow="1" bandRow="1">
                <a:tableStyleId>{5C22544A-7EE6-4342-B048-85BDC9FD1C3A}</a:tableStyleId>
              </a:tblPr>
              <a:tblGrid>
                <a:gridCol w="2584408"/>
                <a:gridCol w="4626264"/>
              </a:tblGrid>
              <a:tr h="370840">
                <a:tc>
                  <a:txBody>
                    <a:bodyPr/>
                    <a:lstStyle/>
                    <a:p>
                      <a:r>
                        <a:rPr lang="en-US" dirty="0" smtClean="0"/>
                        <a:t>UbD </a:t>
                      </a:r>
                      <a:endParaRPr lang="en-US" dirty="0"/>
                    </a:p>
                  </a:txBody>
                  <a:tcPr/>
                </a:tc>
                <a:tc>
                  <a:txBody>
                    <a:bodyPr/>
                    <a:lstStyle/>
                    <a:p>
                      <a:r>
                        <a:rPr lang="en-US" dirty="0" smtClean="0"/>
                        <a:t>PLC</a:t>
                      </a:r>
                      <a:endParaRPr lang="en-US" dirty="0"/>
                    </a:p>
                  </a:txBody>
                  <a:tcPr/>
                </a:tc>
              </a:tr>
              <a:tr h="370840">
                <a:tc>
                  <a:txBody>
                    <a:bodyPr/>
                    <a:lstStyle/>
                    <a:p>
                      <a:r>
                        <a:rPr lang="en-US" dirty="0" smtClean="0"/>
                        <a:t>Stage 1: Desired Results</a:t>
                      </a:r>
                      <a:endParaRPr lang="en-US" dirty="0"/>
                    </a:p>
                  </a:txBody>
                  <a:tcPr/>
                </a:tc>
                <a:tc>
                  <a:txBody>
                    <a:bodyPr/>
                    <a:lstStyle/>
                    <a:p>
                      <a:pPr marL="285750" indent="-285750">
                        <a:buFont typeface="Arial"/>
                        <a:buChar char="•"/>
                      </a:pPr>
                      <a:r>
                        <a:rPr lang="en-US" dirty="0" smtClean="0"/>
                        <a:t>What will students know, understand, and do?</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Stage 2: Determining Acceptable Evidence</a:t>
                      </a:r>
                    </a:p>
                    <a:p>
                      <a:endParaRPr lang="en-US" b="1" dirty="0"/>
                    </a:p>
                  </a:txBody>
                  <a:tcPr/>
                </a:tc>
                <a:tc>
                  <a:txBody>
                    <a:bodyPr/>
                    <a:lstStyle/>
                    <a:p>
                      <a:pPr marL="285750" indent="-285750">
                        <a:buFont typeface="Arial"/>
                        <a:buChar char="•"/>
                      </a:pPr>
                      <a:r>
                        <a:rPr lang="en-US" dirty="0" smtClean="0"/>
                        <a:t>How will we know they are learning it?</a:t>
                      </a:r>
                      <a:endParaRPr lang="en-US" dirty="0"/>
                    </a:p>
                  </a:txBody>
                  <a:tcPr/>
                </a:tc>
              </a:tr>
              <a:tr h="1280160">
                <a:tc rowSpan="2">
                  <a:txBody>
                    <a:bodyPr/>
                    <a:lstStyle/>
                    <a:p>
                      <a:r>
                        <a:rPr lang="en-US" dirty="0" smtClean="0"/>
                        <a:t>Stage 3: The Learning Plan</a:t>
                      </a:r>
                      <a:endParaRPr lang="en-US" dirty="0"/>
                    </a:p>
                  </a:txBody>
                  <a:tcPr/>
                </a:tc>
                <a:tc>
                  <a:txBody>
                    <a:bodyPr/>
                    <a:lstStyle/>
                    <a:p>
                      <a:pPr marL="285750" indent="-285750">
                        <a:buFont typeface="Arial"/>
                        <a:buChar char="•"/>
                      </a:pPr>
                      <a:r>
                        <a:rPr lang="en-US" dirty="0" smtClean="0"/>
                        <a:t>What teaching and learning experiences we will provide?</a:t>
                      </a:r>
                    </a:p>
                    <a:p>
                      <a:pPr marL="285750" indent="-285750">
                        <a:buFont typeface="Arial"/>
                        <a:buChar char="•"/>
                      </a:pPr>
                      <a:r>
                        <a:rPr lang="en-US" dirty="0" smtClean="0"/>
                        <a:t>What will</a:t>
                      </a:r>
                      <a:r>
                        <a:rPr lang="en-US" baseline="0" dirty="0" smtClean="0"/>
                        <a:t> we do when students already know it?</a:t>
                      </a:r>
                    </a:p>
                  </a:txBody>
                  <a:tcPr/>
                </a:tc>
              </a:tr>
              <a:tr h="1280160">
                <a:tc vMerge="1">
                  <a:txBody>
                    <a:bodyPr/>
                    <a:lstStyle/>
                    <a:p>
                      <a:endParaRPr lang="en-US"/>
                    </a:p>
                  </a:txBody>
                  <a:tcPr/>
                </a:tc>
                <a:tc>
                  <a:txBody>
                    <a:bodyPr/>
                    <a:lstStyle/>
                    <a:p>
                      <a:pPr marL="285750" indent="-285750">
                        <a:buFont typeface="Arial"/>
                        <a:buChar char="•"/>
                      </a:pPr>
                      <a:r>
                        <a:rPr lang="en-US" baseline="0" dirty="0" smtClean="0"/>
                        <a:t>What will we do if they don’t learn it?</a:t>
                      </a:r>
                    </a:p>
                    <a:p>
                      <a:pPr marL="285750" indent="-285750">
                        <a:buFont typeface="Arial"/>
                        <a:buChar char="•"/>
                      </a:pPr>
                      <a:r>
                        <a:rPr lang="en-US" baseline="0" dirty="0" smtClean="0"/>
                        <a:t>What teaching and learning experiences were effective? How do we know?</a:t>
                      </a:r>
                      <a:endParaRPr lang="en-US" dirty="0" smtClean="0"/>
                    </a:p>
                    <a:p>
                      <a:pPr marL="0" indent="0">
                        <a:buFont typeface="Arial"/>
                        <a:buNone/>
                      </a:pPr>
                      <a:endParaRPr lang="en-US" dirty="0"/>
                    </a:p>
                  </a:txBody>
                  <a:tcPr/>
                </a:tc>
              </a:tr>
            </a:tbl>
          </a:graphicData>
        </a:graphic>
      </p:graphicFrame>
    </p:spTree>
    <p:extLst>
      <p:ext uri="{BB962C8B-B14F-4D97-AF65-F5344CB8AC3E}">
        <p14:creationId xmlns:p14="http://schemas.microsoft.com/office/powerpoint/2010/main" val="3563920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
            </a:r>
            <a:br>
              <a:rPr lang="en-US" dirty="0" smtClean="0"/>
            </a:br>
            <a:r>
              <a:rPr lang="en-US" dirty="0"/>
              <a:t/>
            </a:r>
            <a:br>
              <a:rPr lang="en-US" dirty="0"/>
            </a:br>
            <a:r>
              <a:rPr lang="en-US" dirty="0" smtClean="0"/>
              <a:t>From </a:t>
            </a:r>
            <a:r>
              <a:rPr lang="en-US" dirty="0"/>
              <a:t>Standards to </a:t>
            </a:r>
            <a:r>
              <a:rPr lang="en-US" dirty="0" smtClean="0"/>
              <a:t>Curriculum</a:t>
            </a:r>
            <a:endParaRPr lang="en-US" dirty="0"/>
          </a:p>
        </p:txBody>
      </p:sp>
      <p:sp>
        <p:nvSpPr>
          <p:cNvPr id="5" name="Text Placeholder 4"/>
          <p:cNvSpPr>
            <a:spLocks noGrp="1"/>
          </p:cNvSpPr>
          <p:nvPr>
            <p:ph type="body" idx="1"/>
          </p:nvPr>
        </p:nvSpPr>
        <p:spPr/>
        <p:txBody>
          <a:bodyPr/>
          <a:lstStyle/>
          <a:p>
            <a:r>
              <a:rPr lang="en-US" dirty="0" smtClean="0"/>
              <a:t>A “course to be run”</a:t>
            </a:r>
            <a:endParaRPr lang="en-US" dirty="0"/>
          </a:p>
        </p:txBody>
      </p:sp>
    </p:spTree>
    <p:extLst>
      <p:ext uri="{BB962C8B-B14F-4D97-AF65-F5344CB8AC3E}">
        <p14:creationId xmlns:p14="http://schemas.microsoft.com/office/powerpoint/2010/main" val="3560387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4-06-15 at 2.35.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77800"/>
            <a:ext cx="8674100" cy="6489700"/>
          </a:xfrm>
          <a:prstGeom prst="rect">
            <a:avLst/>
          </a:prstGeom>
        </p:spPr>
      </p:pic>
    </p:spTree>
    <p:extLst>
      <p:ext uri="{BB962C8B-B14F-4D97-AF65-F5344CB8AC3E}">
        <p14:creationId xmlns:p14="http://schemas.microsoft.com/office/powerpoint/2010/main" val="2704216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6-15 at 2.35.5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2400"/>
            <a:ext cx="8686800" cy="6540500"/>
          </a:xfrm>
          <a:prstGeom prst="rect">
            <a:avLst/>
          </a:prstGeom>
        </p:spPr>
      </p:pic>
    </p:spTree>
    <p:extLst>
      <p:ext uri="{BB962C8B-B14F-4D97-AF65-F5344CB8AC3E}">
        <p14:creationId xmlns:p14="http://schemas.microsoft.com/office/powerpoint/2010/main" val="2553365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 </a:t>
            </a:r>
            <a:r>
              <a:rPr lang="en-US" sz="3200" b="1" dirty="0" smtClean="0"/>
              <a:t>Norms</a:t>
            </a:r>
            <a:r>
              <a:rPr lang="en-US" sz="3200" b="1" dirty="0" smtClean="0"/>
              <a:t/>
            </a:r>
            <a:br>
              <a:rPr lang="en-US" sz="3200" b="1" dirty="0" smtClean="0"/>
            </a:br>
            <a:r>
              <a:rPr lang="en-US" sz="2000" i="1" dirty="0" smtClean="0"/>
              <a:t>“Having to know the answers puts us in a terrible position from which to learn.”</a:t>
            </a:r>
            <a:endParaRPr lang="en-US" sz="2000" i="1" dirty="0"/>
          </a:p>
        </p:txBody>
      </p:sp>
      <p:sp>
        <p:nvSpPr>
          <p:cNvPr id="3" name="Content Placeholder 2"/>
          <p:cNvSpPr>
            <a:spLocks noGrp="1"/>
          </p:cNvSpPr>
          <p:nvPr>
            <p:ph idx="1"/>
          </p:nvPr>
        </p:nvSpPr>
        <p:spPr>
          <a:xfrm>
            <a:off x="249528" y="1752600"/>
            <a:ext cx="4322472" cy="4724400"/>
          </a:xfrm>
        </p:spPr>
        <p:txBody>
          <a:bodyPr>
            <a:normAutofit/>
          </a:bodyPr>
          <a:lstStyle/>
          <a:p>
            <a:pPr marL="0" indent="0" algn="ctr">
              <a:buNone/>
            </a:pPr>
            <a:r>
              <a:rPr lang="en-US" sz="2200" dirty="0" smtClean="0"/>
              <a:t>Courtesy Norms</a:t>
            </a:r>
          </a:p>
          <a:p>
            <a:pPr>
              <a:buFont typeface="Arial"/>
              <a:buChar char="•"/>
            </a:pPr>
            <a:r>
              <a:rPr lang="en-US" sz="2200" dirty="0"/>
              <a:t>Be on time and return from breaks on time.</a:t>
            </a:r>
          </a:p>
          <a:p>
            <a:pPr>
              <a:buFont typeface="Arial"/>
              <a:buChar char="•"/>
            </a:pPr>
            <a:r>
              <a:rPr lang="en-US" sz="2200" dirty="0"/>
              <a:t>Cell phones on silent, vibrate or off.</a:t>
            </a:r>
          </a:p>
          <a:p>
            <a:pPr>
              <a:buFont typeface="Arial"/>
              <a:buChar char="•"/>
            </a:pPr>
            <a:r>
              <a:rPr lang="en-US" sz="2200" dirty="0"/>
              <a:t>Be mindful of side-bar conservations.</a:t>
            </a:r>
          </a:p>
          <a:p>
            <a:pPr>
              <a:buFont typeface="Arial"/>
              <a:buChar char="•"/>
            </a:pPr>
            <a:r>
              <a:rPr lang="en-US" sz="2200" dirty="0"/>
              <a:t>Focus on the task at hand.</a:t>
            </a:r>
          </a:p>
          <a:p>
            <a:pPr marL="0" indent="0" algn="ctr">
              <a:buNone/>
            </a:pPr>
            <a:endParaRPr lang="en-US" dirty="0" smtClean="0"/>
          </a:p>
        </p:txBody>
      </p:sp>
      <p:sp>
        <p:nvSpPr>
          <p:cNvPr id="4" name="Content Placeholder 2"/>
          <p:cNvSpPr txBox="1">
            <a:spLocks/>
          </p:cNvSpPr>
          <p:nvPr/>
        </p:nvSpPr>
        <p:spPr>
          <a:xfrm>
            <a:off x="4572000" y="1752600"/>
            <a:ext cx="4322472" cy="4724400"/>
          </a:xfrm>
          <a:prstGeom prst="rect">
            <a:avLst/>
          </a:prstGeom>
        </p:spPr>
        <p:txBody>
          <a:bodyPr vert="horz" lIns="91440" tIns="45720" rIns="91440" bIns="45720" rtlCol="0">
            <a:normAutofit fontScale="92500"/>
          </a:bodyPr>
          <a:lst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smtClean="0"/>
              <a:t>Collaborative Norms</a:t>
            </a:r>
            <a:endParaRPr lang="en-US" dirty="0" smtClean="0"/>
          </a:p>
          <a:p>
            <a:pPr>
              <a:buFont typeface="Arial"/>
              <a:buChar char="•"/>
            </a:pPr>
            <a:r>
              <a:rPr lang="en-US" dirty="0" smtClean="0"/>
              <a:t>Harness the power of what we know and can do together.</a:t>
            </a:r>
          </a:p>
          <a:p>
            <a:pPr>
              <a:buFont typeface="Arial"/>
              <a:buChar char="•"/>
            </a:pPr>
            <a:r>
              <a:rPr lang="en-US" dirty="0" smtClean="0"/>
              <a:t>Promote a sense of inquiry</a:t>
            </a:r>
            <a:endParaRPr lang="en-US" dirty="0" smtClean="0"/>
          </a:p>
          <a:p>
            <a:pPr>
              <a:buFont typeface="Arial"/>
              <a:buChar char="•"/>
            </a:pPr>
            <a:r>
              <a:rPr lang="en-US" dirty="0" smtClean="0"/>
              <a:t>Make our practice public to one another.</a:t>
            </a:r>
            <a:endParaRPr lang="en-US" dirty="0" smtClean="0"/>
          </a:p>
          <a:p>
            <a:pPr>
              <a:buFont typeface="Arial"/>
              <a:buChar char="•"/>
            </a:pPr>
            <a:r>
              <a:rPr lang="en-US" dirty="0" smtClean="0"/>
              <a:t>Pay </a:t>
            </a:r>
            <a:r>
              <a:rPr lang="en-US" dirty="0" smtClean="0"/>
              <a:t>attention to self and others.</a:t>
            </a:r>
          </a:p>
          <a:p>
            <a:pPr>
              <a:buFont typeface="Arial"/>
              <a:buChar char="•"/>
            </a:pPr>
            <a:r>
              <a:rPr lang="en-US" dirty="0" smtClean="0"/>
              <a:t>Assume positive intentions.</a:t>
            </a:r>
          </a:p>
          <a:p>
            <a:pPr>
              <a:buFont typeface="Arial"/>
              <a:buChar char="•"/>
            </a:pPr>
            <a:r>
              <a:rPr lang="en-US" dirty="0" smtClean="0"/>
              <a:t>Be reflective.</a:t>
            </a:r>
          </a:p>
          <a:p>
            <a:pPr marL="0" indent="0">
              <a:buNone/>
            </a:pPr>
            <a:endParaRPr lang="en-US" dirty="0"/>
          </a:p>
        </p:txBody>
      </p:sp>
    </p:spTree>
    <p:extLst>
      <p:ext uri="{BB962C8B-B14F-4D97-AF65-F5344CB8AC3E}">
        <p14:creationId xmlns:p14="http://schemas.microsoft.com/office/powerpoint/2010/main" val="618757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48092695"/>
              </p:ext>
            </p:extLst>
          </p:nvPr>
        </p:nvGraphicFramePr>
        <p:xfrm>
          <a:off x="284163" y="2205182"/>
          <a:ext cx="8250237" cy="4271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Our Commitment</a:t>
            </a:r>
            <a:endParaRPr lang="en-US" dirty="0"/>
          </a:p>
        </p:txBody>
      </p:sp>
    </p:spTree>
    <p:extLst>
      <p:ext uri="{BB962C8B-B14F-4D97-AF65-F5344CB8AC3E}">
        <p14:creationId xmlns:p14="http://schemas.microsoft.com/office/powerpoint/2010/main" val="15667474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Screen Shot 2013-03-13 at 2.12.09 PM.png"/>
          <p:cNvPicPr>
            <a:picLocks noGrp="1" noChangeAspect="1"/>
          </p:cNvPicPr>
          <p:nvPr>
            <p:ph type="pic" idx="4294967295"/>
          </p:nvPr>
        </p:nvPicPr>
        <p:blipFill>
          <a:blip r:embed="rId2">
            <a:extLst>
              <a:ext uri="{28A0092B-C50C-407E-A947-70E740481C1C}">
                <a14:useLocalDpi xmlns:a14="http://schemas.microsoft.com/office/drawing/2010/main" val="0"/>
              </a:ext>
            </a:extLst>
          </a:blip>
          <a:srcRect t="4948" b="4948"/>
          <a:stretch>
            <a:fillRect/>
          </a:stretch>
        </p:blipFill>
        <p:spPr>
          <a:xfrm>
            <a:off x="926309" y="138040"/>
            <a:ext cx="6705600" cy="6553200"/>
          </a:xfrm>
        </p:spPr>
      </p:pic>
    </p:spTree>
    <p:extLst>
      <p:ext uri="{BB962C8B-B14F-4D97-AF65-F5344CB8AC3E}">
        <p14:creationId xmlns:p14="http://schemas.microsoft.com/office/powerpoint/2010/main" val="1568603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Cabarrus County Schools</a:t>
            </a:r>
            <a:br>
              <a:rPr lang="en-US" sz="3600" dirty="0" smtClean="0"/>
            </a:br>
            <a:r>
              <a:rPr lang="en-US" sz="3600" dirty="0" smtClean="0"/>
              <a:t>Curriculum Design Process</a:t>
            </a:r>
            <a:endParaRPr lang="en-US" sz="3600" dirty="0"/>
          </a:p>
        </p:txBody>
      </p:sp>
      <p:sp>
        <p:nvSpPr>
          <p:cNvPr id="3" name="Content Placeholder 2"/>
          <p:cNvSpPr>
            <a:spLocks noGrp="1"/>
          </p:cNvSpPr>
          <p:nvPr>
            <p:ph idx="1"/>
          </p:nvPr>
        </p:nvSpPr>
        <p:spPr>
          <a:xfrm>
            <a:off x="284163" y="2133600"/>
            <a:ext cx="8574087" cy="3992563"/>
          </a:xfrm>
        </p:spPr>
        <p:txBody>
          <a:bodyPr>
            <a:normAutofit lnSpcReduction="10000"/>
          </a:bodyPr>
          <a:lstStyle/>
          <a:p>
            <a:pPr>
              <a:buFont typeface="Arial"/>
              <a:buChar char="•"/>
            </a:pPr>
            <a:r>
              <a:rPr lang="en-US" dirty="0" smtClean="0"/>
              <a:t>Implementation of the new standards across all content areas and grade levels.</a:t>
            </a:r>
          </a:p>
          <a:p>
            <a:pPr>
              <a:buFont typeface="Arial"/>
              <a:buChar char="•"/>
            </a:pPr>
            <a:r>
              <a:rPr lang="en-US" dirty="0" smtClean="0"/>
              <a:t>Grouping the standards into units covering 4-6 weeks of content.</a:t>
            </a:r>
          </a:p>
          <a:p>
            <a:pPr>
              <a:buFont typeface="Arial"/>
              <a:buChar char="•"/>
            </a:pPr>
            <a:r>
              <a:rPr lang="en-US" dirty="0" smtClean="0"/>
              <a:t>Using Understanding by Design to provide the framework for the units.</a:t>
            </a:r>
          </a:p>
          <a:p>
            <a:pPr>
              <a:buFont typeface="Arial"/>
              <a:buChar char="•"/>
            </a:pPr>
            <a:endParaRPr lang="en-US" dirty="0"/>
          </a:p>
          <a:p>
            <a:pPr marL="0" indent="0">
              <a:buNone/>
            </a:pPr>
            <a:r>
              <a:rPr lang="en-US" i="1" dirty="0" smtClean="0">
                <a:solidFill>
                  <a:srgbClr val="CF543F"/>
                </a:solidFill>
              </a:rPr>
              <a:t>This work is done by a few and shared with ALL.</a:t>
            </a:r>
            <a:endParaRPr lang="en-US" i="1" dirty="0">
              <a:solidFill>
                <a:srgbClr val="CF543F"/>
              </a:solidFill>
            </a:endParaRPr>
          </a:p>
        </p:txBody>
      </p:sp>
    </p:spTree>
    <p:extLst>
      <p:ext uri="{BB962C8B-B14F-4D97-AF65-F5344CB8AC3E}">
        <p14:creationId xmlns:p14="http://schemas.microsoft.com/office/powerpoint/2010/main" val="868881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4-06-15 at 2.45.2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000"/>
            <a:ext cx="9144000" cy="5334000"/>
          </a:xfrm>
          <a:prstGeom prst="rect">
            <a:avLst/>
          </a:prstGeom>
        </p:spPr>
      </p:pic>
    </p:spTree>
    <p:extLst>
      <p:ext uri="{BB962C8B-B14F-4D97-AF65-F5344CB8AC3E}">
        <p14:creationId xmlns:p14="http://schemas.microsoft.com/office/powerpoint/2010/main" val="3768187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6-15 at 2.47.2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7800"/>
            <a:ext cx="9144000" cy="6497366"/>
          </a:xfrm>
          <a:prstGeom prst="rect">
            <a:avLst/>
          </a:prstGeom>
        </p:spPr>
      </p:pic>
    </p:spTree>
    <p:extLst>
      <p:ext uri="{BB962C8B-B14F-4D97-AF65-F5344CB8AC3E}">
        <p14:creationId xmlns:p14="http://schemas.microsoft.com/office/powerpoint/2010/main" val="2068730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get there?</a:t>
            </a:r>
            <a:endParaRPr lang="en-US" dirty="0"/>
          </a:p>
        </p:txBody>
      </p:sp>
      <p:sp>
        <p:nvSpPr>
          <p:cNvPr id="3" name="Text Placeholder 2"/>
          <p:cNvSpPr>
            <a:spLocks noGrp="1"/>
          </p:cNvSpPr>
          <p:nvPr>
            <p:ph type="body" idx="1"/>
          </p:nvPr>
        </p:nvSpPr>
        <p:spPr/>
        <p:txBody>
          <a:bodyPr/>
          <a:lstStyle/>
          <a:p>
            <a:r>
              <a:rPr lang="en-US" dirty="0" smtClean="0"/>
              <a:t>Unpacking Standards</a:t>
            </a:r>
            <a:endParaRPr lang="en-US" dirty="0"/>
          </a:p>
        </p:txBody>
      </p:sp>
    </p:spTree>
    <p:extLst>
      <p:ext uri="{BB962C8B-B14F-4D97-AF65-F5344CB8AC3E}">
        <p14:creationId xmlns:p14="http://schemas.microsoft.com/office/powerpoint/2010/main" val="1400110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Unpacking Standards</a:t>
            </a:r>
            <a:endParaRPr lang="en-US" dirty="0"/>
          </a:p>
        </p:txBody>
      </p:sp>
      <p:sp>
        <p:nvSpPr>
          <p:cNvPr id="3" name="Content Placeholder 2"/>
          <p:cNvSpPr>
            <a:spLocks noGrp="1"/>
          </p:cNvSpPr>
          <p:nvPr>
            <p:ph idx="1"/>
          </p:nvPr>
        </p:nvSpPr>
        <p:spPr>
          <a:xfrm>
            <a:off x="284163" y="2133600"/>
            <a:ext cx="8574088" cy="3992563"/>
          </a:xfrm>
        </p:spPr>
        <p:txBody>
          <a:bodyPr/>
          <a:lstStyle/>
          <a:p>
            <a:pPr marL="0" indent="0">
              <a:buNone/>
            </a:pPr>
            <a:r>
              <a:rPr lang="en-US" dirty="0" smtClean="0"/>
              <a:t>Why unpack standards?</a:t>
            </a:r>
          </a:p>
          <a:p>
            <a:pPr marL="457200" indent="-457200">
              <a:buFont typeface="+mj-lt"/>
              <a:buAutoNum type="arabicPeriod"/>
            </a:pPr>
            <a:r>
              <a:rPr lang="en-US" dirty="0" smtClean="0"/>
              <a:t>The practical meaning of a standard is not self-evident even if the writing is clear.</a:t>
            </a:r>
          </a:p>
          <a:p>
            <a:pPr marL="457200" indent="-457200">
              <a:buFont typeface="+mj-lt"/>
              <a:buAutoNum type="arabicPeriod"/>
            </a:pPr>
            <a:r>
              <a:rPr lang="en-US" dirty="0" smtClean="0"/>
              <a:t>Standards are typically written in hierarchical form.</a:t>
            </a:r>
          </a:p>
          <a:p>
            <a:pPr marL="457200" indent="-457200">
              <a:buFont typeface="+mj-lt"/>
              <a:buAutoNum type="arabicPeriod"/>
            </a:pPr>
            <a:r>
              <a:rPr lang="en-US" dirty="0" smtClean="0"/>
              <a:t>Standards typically address different types of learning goals.</a:t>
            </a:r>
          </a:p>
          <a:p>
            <a:pPr marL="460375" lvl="1" indent="0">
              <a:buNone/>
            </a:pPr>
            <a:endParaRPr lang="en-US" dirty="0"/>
          </a:p>
        </p:txBody>
      </p:sp>
    </p:spTree>
    <p:extLst>
      <p:ext uri="{BB962C8B-B14F-4D97-AF65-F5344CB8AC3E}">
        <p14:creationId xmlns:p14="http://schemas.microsoft.com/office/powerpoint/2010/main" val="795382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a:t>
            </a:r>
            <a:r>
              <a:rPr lang="en-US" dirty="0"/>
              <a:t>U</a:t>
            </a:r>
            <a:r>
              <a:rPr lang="en-US" dirty="0" smtClean="0"/>
              <a:t>npacking </a:t>
            </a:r>
            <a:r>
              <a:rPr lang="en-US" dirty="0"/>
              <a:t>S</a:t>
            </a:r>
            <a:r>
              <a:rPr lang="en-US" dirty="0" smtClean="0"/>
              <a:t>tandards</a:t>
            </a:r>
            <a:endParaRPr lang="en-US" dirty="0"/>
          </a:p>
        </p:txBody>
      </p:sp>
      <p:sp>
        <p:nvSpPr>
          <p:cNvPr id="3" name="Content Placeholder 2"/>
          <p:cNvSpPr>
            <a:spLocks noGrp="1"/>
          </p:cNvSpPr>
          <p:nvPr>
            <p:ph idx="1"/>
          </p:nvPr>
        </p:nvSpPr>
        <p:spPr>
          <a:xfrm>
            <a:off x="381001" y="2133600"/>
            <a:ext cx="8477250" cy="3992563"/>
          </a:xfrm>
        </p:spPr>
        <p:txBody>
          <a:bodyPr>
            <a:normAutofit fontScale="85000" lnSpcReduction="20000"/>
          </a:bodyPr>
          <a:lstStyle/>
          <a:p>
            <a:pPr marL="0" indent="0">
              <a:buNone/>
            </a:pPr>
            <a:r>
              <a:rPr lang="en-US" b="1" dirty="0"/>
              <a:t>Tip 1: </a:t>
            </a:r>
            <a:r>
              <a:rPr lang="en-US" dirty="0"/>
              <a:t>Look at all key verbs to clarify and highlight valid student performance in which content is used.</a:t>
            </a:r>
          </a:p>
          <a:p>
            <a:pPr marL="0" indent="0">
              <a:buNone/>
            </a:pPr>
            <a:r>
              <a:rPr lang="en-US" b="1" dirty="0"/>
              <a:t>Tip 2: </a:t>
            </a:r>
            <a:r>
              <a:rPr lang="en-US" dirty="0"/>
              <a:t>Look at the recurring nouns that signal big ideas</a:t>
            </a:r>
            <a:r>
              <a:rPr lang="en-US" dirty="0" smtClean="0"/>
              <a:t>.</a:t>
            </a:r>
          </a:p>
          <a:p>
            <a:pPr marL="0" indent="0">
              <a:buNone/>
            </a:pPr>
            <a:r>
              <a:rPr lang="en-US" b="1" dirty="0"/>
              <a:t>Tip 3: </a:t>
            </a:r>
            <a:r>
              <a:rPr lang="en-US" dirty="0"/>
              <a:t>Identify and analyze the key adjectives and adverbs to determine valid scoring criteria and rubrics related to successful performance against the standards. </a:t>
            </a:r>
            <a:endParaRPr lang="en-US" dirty="0" smtClean="0"/>
          </a:p>
          <a:p>
            <a:pPr marL="0" indent="0">
              <a:buNone/>
            </a:pPr>
            <a:r>
              <a:rPr lang="en-US" b="1" dirty="0"/>
              <a:t>Tip 4: </a:t>
            </a:r>
            <a:r>
              <a:rPr lang="en-US" dirty="0"/>
              <a:t>Identify and/or infer the long-term transfer goals by looking closely at the highest-level standards and indicators for them, or inferring the transfer goal from the content and justification for the standard</a:t>
            </a:r>
            <a:r>
              <a:rPr lang="en-US" dirty="0" smtClean="0"/>
              <a:t>.</a:t>
            </a:r>
          </a:p>
          <a:p>
            <a:pPr marL="0" indent="0">
              <a:buNone/>
            </a:pPr>
            <a:r>
              <a:rPr lang="en-US" b="1" dirty="0"/>
              <a:t>Tip 5: </a:t>
            </a:r>
            <a:r>
              <a:rPr lang="en-US" dirty="0"/>
              <a:t>Consider the standards in terms of the long-term goal of autonomous performance.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28358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Unpacking Worksheets</a:t>
            </a:r>
            <a:endParaRPr lang="en-US" dirty="0"/>
          </a:p>
        </p:txBody>
      </p:sp>
      <p:pic>
        <p:nvPicPr>
          <p:cNvPr id="4" name="Content Placeholder 3" descr="Screen Shot 2014-06-15 at 7.47.30 PM.png"/>
          <p:cNvPicPr>
            <a:picLocks noGrp="1" noChangeAspect="1"/>
          </p:cNvPicPr>
          <p:nvPr>
            <p:ph idx="1"/>
          </p:nvPr>
        </p:nvPicPr>
        <p:blipFill>
          <a:blip r:embed="rId2">
            <a:extLst>
              <a:ext uri="{28A0092B-C50C-407E-A947-70E740481C1C}">
                <a14:useLocalDpi xmlns:a14="http://schemas.microsoft.com/office/drawing/2010/main" val="0"/>
              </a:ext>
            </a:extLst>
          </a:blip>
          <a:srcRect l="-59283" r="-59283"/>
          <a:stretch>
            <a:fillRect/>
          </a:stretch>
        </p:blipFill>
        <p:spPr>
          <a:xfrm>
            <a:off x="284163" y="1905000"/>
            <a:ext cx="8574087" cy="4221163"/>
          </a:xfrm>
        </p:spPr>
      </p:pic>
    </p:spTree>
    <p:extLst>
      <p:ext uri="{BB962C8B-B14F-4D97-AF65-F5344CB8AC3E}">
        <p14:creationId xmlns:p14="http://schemas.microsoft.com/office/powerpoint/2010/main" val="4019578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Caution!</a:t>
            </a:r>
            <a:endParaRPr lang="en-US" dirty="0"/>
          </a:p>
        </p:txBody>
      </p:sp>
      <p:sp>
        <p:nvSpPr>
          <p:cNvPr id="5" name="Content Placeholder 4"/>
          <p:cNvSpPr>
            <a:spLocks noGrp="1"/>
          </p:cNvSpPr>
          <p:nvPr>
            <p:ph idx="1"/>
          </p:nvPr>
        </p:nvSpPr>
        <p:spPr>
          <a:xfrm>
            <a:off x="284163" y="2133600"/>
            <a:ext cx="8574087" cy="4724400"/>
          </a:xfrm>
        </p:spPr>
        <p:txBody>
          <a:bodyPr>
            <a:normAutofit fontScale="92500" lnSpcReduction="20000"/>
          </a:bodyPr>
          <a:lstStyle/>
          <a:p>
            <a:pPr marL="0" indent="0">
              <a:buNone/>
            </a:pPr>
            <a:r>
              <a:rPr lang="en-US" dirty="0" smtClean="0"/>
              <a:t>“Unpacking” often results in a checklist of discrete skills and a fostering of skill-and-drill instruction that can fragment and isolate student learning in such a way that conceptual understanding, higher order thinking, cohesion, and synergy are made more difficult.  Too often, the process of “unpacking” is engaged in an attempt to isolate the specific foundational or prerequisite skills necessary to be successful with the ideas conveyed by the overall standard and is a common precursor to test preparation and reductive teaching.  Although this process may be important work in some instances and can certainly be enlightening, it also poses substantial problems if those completing the work never take the time to examine the synergy that can be created when those foundational or prerequisite skills are reassembled into a cohesive whole.  Metaphorically speaking, “unpacking” often leads educators to concentrate on the trees at the expense of the forest.</a:t>
            </a:r>
          </a:p>
          <a:p>
            <a:pPr marL="0" indent="0" algn="r">
              <a:buNone/>
            </a:pPr>
            <a:r>
              <a:rPr lang="en-US" dirty="0" smtClean="0"/>
              <a:t>Kansas Department of Education</a:t>
            </a:r>
            <a:endParaRPr lang="en-US" dirty="0"/>
          </a:p>
        </p:txBody>
      </p:sp>
    </p:spTree>
    <p:extLst>
      <p:ext uri="{BB962C8B-B14F-4D97-AF65-F5344CB8AC3E}">
        <p14:creationId xmlns:p14="http://schemas.microsoft.com/office/powerpoint/2010/main" val="567937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Sort</a:t>
            </a:r>
            <a:endParaRPr lang="en-US" dirty="0"/>
          </a:p>
        </p:txBody>
      </p:sp>
      <p:sp>
        <p:nvSpPr>
          <p:cNvPr id="4" name="Content Placeholder 3"/>
          <p:cNvSpPr>
            <a:spLocks noGrp="1"/>
          </p:cNvSpPr>
          <p:nvPr>
            <p:ph sz="half" idx="1"/>
          </p:nvPr>
        </p:nvSpPr>
        <p:spPr>
          <a:xfrm>
            <a:off x="284163" y="2151062"/>
            <a:ext cx="4051169" cy="4554537"/>
          </a:xfrm>
        </p:spPr>
        <p:txBody>
          <a:bodyPr>
            <a:normAutofit/>
          </a:bodyPr>
          <a:lstStyle/>
          <a:p>
            <a:pPr>
              <a:spcBef>
                <a:spcPts val="0"/>
              </a:spcBef>
              <a:buFont typeface="Arial"/>
              <a:buChar char="•"/>
            </a:pPr>
            <a:r>
              <a:rPr lang="en-US" dirty="0" smtClean="0"/>
              <a:t>Learning Principles</a:t>
            </a:r>
          </a:p>
          <a:p>
            <a:pPr>
              <a:spcBef>
                <a:spcPts val="0"/>
              </a:spcBef>
              <a:buFont typeface="Arial"/>
              <a:buChar char="•"/>
            </a:pPr>
            <a:r>
              <a:rPr lang="en-US" dirty="0" smtClean="0"/>
              <a:t>Standards</a:t>
            </a:r>
          </a:p>
          <a:p>
            <a:pPr>
              <a:spcBef>
                <a:spcPts val="0"/>
              </a:spcBef>
              <a:buFont typeface="Arial"/>
              <a:buChar char="•"/>
            </a:pPr>
            <a:r>
              <a:rPr lang="en-US" dirty="0" smtClean="0"/>
              <a:t>Course or Yearlong Curriculum Map</a:t>
            </a:r>
          </a:p>
          <a:p>
            <a:pPr>
              <a:spcBef>
                <a:spcPts val="0"/>
              </a:spcBef>
              <a:buFont typeface="Arial"/>
              <a:buChar char="•"/>
            </a:pPr>
            <a:r>
              <a:rPr lang="en-US" dirty="0" smtClean="0"/>
              <a:t>Transfer</a:t>
            </a:r>
          </a:p>
          <a:p>
            <a:pPr>
              <a:spcBef>
                <a:spcPts val="0"/>
              </a:spcBef>
              <a:buFont typeface="Arial"/>
              <a:buChar char="•"/>
            </a:pPr>
            <a:r>
              <a:rPr lang="en-US" dirty="0" err="1" smtClean="0"/>
              <a:t>UbD</a:t>
            </a:r>
            <a:endParaRPr lang="en-US" dirty="0" smtClean="0"/>
          </a:p>
          <a:p>
            <a:pPr>
              <a:spcBef>
                <a:spcPts val="0"/>
              </a:spcBef>
              <a:buFont typeface="Arial"/>
              <a:buChar char="•"/>
            </a:pPr>
            <a:r>
              <a:rPr lang="en-US" dirty="0" smtClean="0"/>
              <a:t>Stage 1: Desired Outcomes</a:t>
            </a:r>
          </a:p>
          <a:p>
            <a:pPr>
              <a:spcBef>
                <a:spcPts val="0"/>
              </a:spcBef>
              <a:buFont typeface="Arial"/>
              <a:buChar char="•"/>
            </a:pPr>
            <a:r>
              <a:rPr lang="en-US" dirty="0" smtClean="0"/>
              <a:t>Stage 2: Acceptable Evidence</a:t>
            </a:r>
          </a:p>
          <a:p>
            <a:pPr>
              <a:spcBef>
                <a:spcPts val="0"/>
              </a:spcBef>
              <a:buFont typeface="Arial"/>
              <a:buChar char="•"/>
            </a:pPr>
            <a:r>
              <a:rPr lang="en-US" dirty="0" smtClean="0"/>
              <a:t>Stage 3: Learning Plan</a:t>
            </a:r>
          </a:p>
          <a:p>
            <a:pPr>
              <a:spcBef>
                <a:spcPts val="0"/>
              </a:spcBef>
              <a:buFont typeface="Arial"/>
              <a:buChar char="•"/>
            </a:pPr>
            <a:r>
              <a:rPr lang="en-US" dirty="0" smtClean="0"/>
              <a:t>Enduring Understandings</a:t>
            </a:r>
          </a:p>
          <a:p>
            <a:pPr>
              <a:spcBef>
                <a:spcPts val="0"/>
              </a:spcBef>
              <a:buFont typeface="Arial"/>
              <a:buChar char="•"/>
            </a:pPr>
            <a:r>
              <a:rPr lang="en-US" dirty="0" smtClean="0"/>
              <a:t>Essential Questions</a:t>
            </a:r>
          </a:p>
          <a:p>
            <a:pPr>
              <a:spcBef>
                <a:spcPts val="0"/>
              </a:spcBef>
              <a:buFont typeface="Arial"/>
              <a:buChar char="•"/>
            </a:pPr>
            <a:r>
              <a:rPr lang="en-US" dirty="0" smtClean="0"/>
              <a:t>Curriculum</a:t>
            </a:r>
          </a:p>
          <a:p>
            <a:pPr>
              <a:spcBef>
                <a:spcPts val="0"/>
              </a:spcBef>
              <a:buFont typeface="Arial"/>
              <a:buChar char="•"/>
            </a:pPr>
            <a:r>
              <a:rPr lang="en-US" dirty="0" smtClean="0"/>
              <a:t>Performance Tasks</a:t>
            </a:r>
          </a:p>
        </p:txBody>
      </p:sp>
      <p:sp>
        <p:nvSpPr>
          <p:cNvPr id="5" name="Content Placeholder 4"/>
          <p:cNvSpPr>
            <a:spLocks noGrp="1"/>
          </p:cNvSpPr>
          <p:nvPr>
            <p:ph sz="half" idx="2"/>
          </p:nvPr>
        </p:nvSpPr>
        <p:spPr/>
        <p:txBody>
          <a:bodyPr>
            <a:normAutofit/>
          </a:bodyPr>
          <a:lstStyle/>
          <a:p>
            <a:pPr marL="0" indent="0" algn="ctr">
              <a:buNone/>
            </a:pPr>
            <a:r>
              <a:rPr lang="en-US" sz="2000" dirty="0"/>
              <a:t>Write vocabulary terms on small sticky notes.  Place each sticky in the column that best describes your understanding of the term.</a:t>
            </a:r>
            <a:r>
              <a:rPr lang="en-US" sz="2000" dirty="0"/>
              <a:t> </a:t>
            </a:r>
            <a:endParaRPr lang="en-US" sz="2000" dirty="0" smtClean="0"/>
          </a:p>
          <a:p>
            <a:pPr marL="0" indent="0" algn="ctr">
              <a:buNone/>
            </a:pPr>
            <a:endParaRPr lang="en-US" sz="2000" dirty="0"/>
          </a:p>
        </p:txBody>
      </p:sp>
      <p:graphicFrame>
        <p:nvGraphicFramePr>
          <p:cNvPr id="6" name="Table 5"/>
          <p:cNvGraphicFramePr>
            <a:graphicFrameLocks noGrp="1"/>
          </p:cNvGraphicFramePr>
          <p:nvPr>
            <p:extLst>
              <p:ext uri="{D42A27DB-BD31-4B8C-83A1-F6EECF244321}">
                <p14:modId xmlns:p14="http://schemas.microsoft.com/office/powerpoint/2010/main" val="1260586807"/>
              </p:ext>
            </p:extLst>
          </p:nvPr>
        </p:nvGraphicFramePr>
        <p:xfrm>
          <a:off x="4667250" y="3657600"/>
          <a:ext cx="4191000" cy="2499360"/>
        </p:xfrm>
        <a:graphic>
          <a:graphicData uri="http://schemas.openxmlformats.org/drawingml/2006/table">
            <a:tbl>
              <a:tblPr firstRow="1" bandRow="1">
                <a:tableStyleId>{5C22544A-7EE6-4342-B048-85BDC9FD1C3A}</a:tableStyleId>
              </a:tblPr>
              <a:tblGrid>
                <a:gridCol w="1047750"/>
                <a:gridCol w="1047750"/>
                <a:gridCol w="1047750"/>
                <a:gridCol w="1047750"/>
              </a:tblGrid>
              <a:tr h="370840">
                <a:tc>
                  <a:txBody>
                    <a:bodyPr/>
                    <a:lstStyle/>
                    <a:p>
                      <a:r>
                        <a:rPr lang="en-US" sz="1600" b="0" dirty="0" smtClean="0"/>
                        <a:t>Do not</a:t>
                      </a:r>
                      <a:r>
                        <a:rPr lang="en-US" sz="1600" b="0" baseline="0" dirty="0" smtClean="0"/>
                        <a:t> know this term</a:t>
                      </a:r>
                      <a:endParaRPr lang="en-US" sz="1600" b="0" dirty="0"/>
                    </a:p>
                  </a:txBody>
                  <a:tcPr/>
                </a:tc>
                <a:tc>
                  <a:txBody>
                    <a:bodyPr/>
                    <a:lstStyle/>
                    <a:p>
                      <a:r>
                        <a:rPr lang="en-US" sz="1600" b="0" dirty="0" smtClean="0"/>
                        <a:t>Have seen or heard – not certain of meaning</a:t>
                      </a:r>
                      <a:endParaRPr lang="en-US" sz="1600" b="0" dirty="0"/>
                    </a:p>
                  </a:txBody>
                  <a:tcPr/>
                </a:tc>
                <a:tc>
                  <a:txBody>
                    <a:bodyPr/>
                    <a:lstStyle/>
                    <a:p>
                      <a:r>
                        <a:rPr lang="en-US" sz="1600" b="0" dirty="0" smtClean="0"/>
                        <a:t>Can give a brief definition</a:t>
                      </a:r>
                      <a:endParaRPr lang="en-US" sz="1600" b="0" dirty="0"/>
                    </a:p>
                  </a:txBody>
                  <a:tcPr/>
                </a:tc>
                <a:tc>
                  <a:txBody>
                    <a:bodyPr/>
                    <a:lstStyle/>
                    <a:p>
                      <a:r>
                        <a:rPr lang="en-US" sz="1600" b="0" dirty="0" smtClean="0"/>
                        <a:t>Can explain and give examples</a:t>
                      </a:r>
                      <a:endParaRPr lang="en-US" sz="1600" b="0" dirty="0"/>
                    </a:p>
                  </a:txBody>
                  <a:tcPr/>
                </a:tc>
              </a:tr>
              <a:tr h="370840">
                <a:tc>
                  <a:txBody>
                    <a:bodyPr/>
                    <a:lstStyle/>
                    <a:p>
                      <a:endParaRPr lang="en-US" dirty="0" smtClean="0"/>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510282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 Identify Desired Results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14606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Identify Desired Results</a:t>
            </a:r>
            <a:endParaRPr lang="en-US" dirty="0"/>
          </a:p>
        </p:txBody>
      </p:sp>
      <p:sp>
        <p:nvSpPr>
          <p:cNvPr id="5" name="Content Placeholder 4"/>
          <p:cNvSpPr>
            <a:spLocks noGrp="1"/>
          </p:cNvSpPr>
          <p:nvPr>
            <p:ph idx="1"/>
          </p:nvPr>
        </p:nvSpPr>
        <p:spPr>
          <a:xfrm>
            <a:off x="284163" y="2133600"/>
            <a:ext cx="8574087" cy="3992563"/>
          </a:xfrm>
        </p:spPr>
        <p:txBody>
          <a:bodyPr/>
          <a:lstStyle/>
          <a:p>
            <a:pPr>
              <a:buFont typeface="Arial"/>
              <a:buChar char="•"/>
            </a:pPr>
            <a:r>
              <a:rPr lang="en-US" dirty="0" smtClean="0"/>
              <a:t>What long-term transfer goals are targeted?</a:t>
            </a:r>
          </a:p>
          <a:p>
            <a:pPr>
              <a:buFont typeface="Arial"/>
              <a:buChar char="•"/>
            </a:pPr>
            <a:r>
              <a:rPr lang="en-US" dirty="0" smtClean="0"/>
              <a:t>What meanings should students make to arrive at important understandings?</a:t>
            </a:r>
          </a:p>
          <a:p>
            <a:pPr>
              <a:buFont typeface="Arial"/>
              <a:buChar char="•"/>
            </a:pPr>
            <a:r>
              <a:rPr lang="en-US" dirty="0" smtClean="0"/>
              <a:t>What essential questions will students keep considering?</a:t>
            </a:r>
          </a:p>
          <a:p>
            <a:pPr>
              <a:buFont typeface="Arial"/>
              <a:buChar char="•"/>
            </a:pPr>
            <a:r>
              <a:rPr lang="en-US" dirty="0" smtClean="0"/>
              <a:t>What knowledge and skill will students acquire?</a:t>
            </a:r>
          </a:p>
          <a:p>
            <a:pPr>
              <a:buFont typeface="Arial"/>
              <a:buChar char="•"/>
            </a:pPr>
            <a:r>
              <a:rPr lang="en-US" dirty="0" smtClean="0"/>
              <a:t>What standards are targeted?</a:t>
            </a:r>
            <a:endParaRPr lang="en-US" dirty="0"/>
          </a:p>
        </p:txBody>
      </p:sp>
    </p:spTree>
    <p:extLst>
      <p:ext uri="{BB962C8B-B14F-4D97-AF65-F5344CB8AC3E}">
        <p14:creationId xmlns:p14="http://schemas.microsoft.com/office/powerpoint/2010/main" val="2873824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Stage 1</a:t>
            </a:r>
            <a:endParaRPr lang="en-US" dirty="0"/>
          </a:p>
        </p:txBody>
      </p:sp>
      <p:sp>
        <p:nvSpPr>
          <p:cNvPr id="3" name="Content Placeholder 2"/>
          <p:cNvSpPr>
            <a:spLocks noGrp="1"/>
          </p:cNvSpPr>
          <p:nvPr>
            <p:ph idx="1"/>
          </p:nvPr>
        </p:nvSpPr>
        <p:spPr>
          <a:xfrm>
            <a:off x="284163" y="2133600"/>
            <a:ext cx="8574087" cy="3992563"/>
          </a:xfrm>
        </p:spPr>
        <p:txBody>
          <a:bodyPr/>
          <a:lstStyle/>
          <a:p>
            <a:pPr marL="0" indent="0">
              <a:buNone/>
            </a:pPr>
            <a:r>
              <a:rPr lang="en-US" dirty="0" smtClean="0"/>
              <a:t>With a partner, take turns reading pages 14-15 in </a:t>
            </a:r>
            <a:r>
              <a:rPr lang="en-US" i="1" dirty="0" smtClean="0"/>
              <a:t>The Understanding by Design Guide to Create High-Quality Units.</a:t>
            </a:r>
          </a:p>
          <a:p>
            <a:pPr marL="0" indent="0">
              <a:buNone/>
            </a:pPr>
            <a:r>
              <a:rPr lang="en-US" dirty="0" smtClean="0"/>
              <a:t>Begin with </a:t>
            </a:r>
            <a:r>
              <a:rPr lang="en-US" b="1" dirty="0" smtClean="0"/>
              <a:t>Stage 1: Clarifying Desired Results.</a:t>
            </a:r>
          </a:p>
          <a:p>
            <a:pPr marL="0" indent="0">
              <a:buNone/>
            </a:pPr>
            <a:r>
              <a:rPr lang="en-US" dirty="0" smtClean="0"/>
              <a:t>Read a paragraph and then each “say something.”</a:t>
            </a:r>
          </a:p>
          <a:p>
            <a:pPr marL="0" indent="0">
              <a:buNone/>
            </a:pPr>
            <a:endParaRPr lang="en-US" dirty="0"/>
          </a:p>
        </p:txBody>
      </p:sp>
      <p:pic>
        <p:nvPicPr>
          <p:cNvPr id="4" name="Picture 3" descr="Screen Shot 2014-06-15 at 6.52.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4169064"/>
            <a:ext cx="2095500" cy="2654300"/>
          </a:xfrm>
          <a:prstGeom prst="rect">
            <a:avLst/>
          </a:prstGeom>
        </p:spPr>
      </p:pic>
    </p:spTree>
    <p:extLst>
      <p:ext uri="{BB962C8B-B14F-4D97-AF65-F5344CB8AC3E}">
        <p14:creationId xmlns:p14="http://schemas.microsoft.com/office/powerpoint/2010/main" val="537750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a:t>
            </a:r>
            <a:endParaRPr lang="en-US" dirty="0"/>
          </a:p>
        </p:txBody>
      </p:sp>
      <p:sp>
        <p:nvSpPr>
          <p:cNvPr id="3" name="Content Placeholder 2"/>
          <p:cNvSpPr>
            <a:spLocks noGrp="1"/>
          </p:cNvSpPr>
          <p:nvPr>
            <p:ph idx="1"/>
          </p:nvPr>
        </p:nvSpPr>
        <p:spPr>
          <a:xfrm>
            <a:off x="284163" y="2133600"/>
            <a:ext cx="8574087" cy="3992563"/>
          </a:xfrm>
        </p:spPr>
        <p:txBody>
          <a:bodyPr/>
          <a:lstStyle/>
          <a:p>
            <a:pPr>
              <a:buFont typeface="Arial"/>
              <a:buChar char="•"/>
            </a:pPr>
            <a:r>
              <a:rPr lang="en-US" dirty="0" smtClean="0"/>
              <a:t>Look at the examples on pages 18, 23, and 29</a:t>
            </a:r>
          </a:p>
          <a:p>
            <a:pPr>
              <a:buFont typeface="Arial"/>
              <a:buChar char="•"/>
            </a:pPr>
            <a:r>
              <a:rPr lang="en-US" dirty="0" smtClean="0"/>
              <a:t>What do you notice about Stage 1?</a:t>
            </a:r>
          </a:p>
          <a:p>
            <a:pPr lvl="1">
              <a:buFont typeface="Arial"/>
              <a:buChar char="•"/>
            </a:pPr>
            <a:r>
              <a:rPr lang="en-US" dirty="0" smtClean="0"/>
              <a:t>Sections</a:t>
            </a:r>
          </a:p>
          <a:p>
            <a:pPr lvl="1">
              <a:buFont typeface="Arial"/>
              <a:buChar char="•"/>
            </a:pPr>
            <a:r>
              <a:rPr lang="en-US" dirty="0" smtClean="0"/>
              <a:t>Components</a:t>
            </a:r>
          </a:p>
          <a:p>
            <a:pPr lvl="1">
              <a:buFont typeface="Arial"/>
              <a:buChar char="•"/>
            </a:pPr>
            <a:r>
              <a:rPr lang="en-US" dirty="0" smtClean="0"/>
              <a:t>Language</a:t>
            </a:r>
          </a:p>
          <a:p>
            <a:pPr>
              <a:buFont typeface="Arial"/>
              <a:buChar char="•"/>
            </a:pPr>
            <a:r>
              <a:rPr lang="en-US" dirty="0" smtClean="0"/>
              <a:t>Do a close read (see wiki for instructions) and discuss.</a:t>
            </a:r>
            <a:endParaRPr lang="en-US" dirty="0"/>
          </a:p>
        </p:txBody>
      </p:sp>
    </p:spTree>
    <p:extLst>
      <p:ext uri="{BB962C8B-B14F-4D97-AF65-F5344CB8AC3E}">
        <p14:creationId xmlns:p14="http://schemas.microsoft.com/office/powerpoint/2010/main" val="3631878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Curriculum:</a:t>
            </a:r>
            <a:br>
              <a:rPr lang="en-US" dirty="0" smtClean="0"/>
            </a:br>
            <a:r>
              <a:rPr lang="en-US" dirty="0" smtClean="0"/>
              <a:t>A Pathway toward a Destination</a:t>
            </a:r>
            <a:endParaRPr lang="en-US" dirty="0"/>
          </a:p>
        </p:txBody>
      </p:sp>
      <p:sp>
        <p:nvSpPr>
          <p:cNvPr id="5" name="Content Placeholder 4"/>
          <p:cNvSpPr>
            <a:spLocks noGrp="1"/>
          </p:cNvSpPr>
          <p:nvPr>
            <p:ph idx="1"/>
          </p:nvPr>
        </p:nvSpPr>
        <p:spPr>
          <a:xfrm>
            <a:off x="284163" y="2133600"/>
            <a:ext cx="8574087" cy="3992563"/>
          </a:xfrm>
        </p:spPr>
        <p:txBody>
          <a:bodyPr/>
          <a:lstStyle/>
          <a:p>
            <a:pPr marL="0" indent="0">
              <a:buNone/>
            </a:pPr>
            <a:r>
              <a:rPr lang="en-US" i="1" dirty="0" smtClean="0"/>
              <a:t>Having learned key content, what will students be able to do with it?</a:t>
            </a:r>
          </a:p>
          <a:p>
            <a:pPr marL="0" indent="0">
              <a:buNone/>
            </a:pPr>
            <a:endParaRPr lang="en-US" i="1" dirty="0"/>
          </a:p>
        </p:txBody>
      </p:sp>
      <p:pic>
        <p:nvPicPr>
          <p:cNvPr id="7" name="Picture 6" descr="Screen Shot 2014-06-15 at 6.56.0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3048000"/>
            <a:ext cx="5905500" cy="3579091"/>
          </a:xfrm>
          <a:prstGeom prst="rect">
            <a:avLst/>
          </a:prstGeom>
        </p:spPr>
      </p:pic>
    </p:spTree>
    <p:extLst>
      <p:ext uri="{BB962C8B-B14F-4D97-AF65-F5344CB8AC3E}">
        <p14:creationId xmlns:p14="http://schemas.microsoft.com/office/powerpoint/2010/main" val="331055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Enduring Understandings </a:t>
            </a:r>
            <a:r>
              <a:rPr lang="en-US" dirty="0" smtClean="0"/>
              <a:t>and </a:t>
            </a:r>
            <a:r>
              <a:rPr lang="en-US" dirty="0" smtClean="0"/>
              <a:t/>
            </a:r>
            <a:br>
              <a:rPr lang="en-US" dirty="0" smtClean="0"/>
            </a:br>
            <a:r>
              <a:rPr lang="en-US" dirty="0" smtClean="0"/>
              <a:t>Essential Questions </a:t>
            </a:r>
            <a:endParaRPr lang="en-US" dirty="0"/>
          </a:p>
        </p:txBody>
      </p:sp>
      <p:sp>
        <p:nvSpPr>
          <p:cNvPr id="3" name="Content Placeholder 2"/>
          <p:cNvSpPr>
            <a:spLocks noGrp="1"/>
          </p:cNvSpPr>
          <p:nvPr>
            <p:ph idx="1"/>
          </p:nvPr>
        </p:nvSpPr>
        <p:spPr>
          <a:xfrm>
            <a:off x="284163" y="1981200"/>
            <a:ext cx="8574088" cy="4419600"/>
          </a:xfrm>
        </p:spPr>
        <p:txBody>
          <a:bodyPr>
            <a:normAutofit/>
          </a:bodyPr>
          <a:lstStyle/>
          <a:p>
            <a:pPr>
              <a:buNone/>
            </a:pPr>
            <a:r>
              <a:rPr lang="en-US" sz="3600" b="1" dirty="0" smtClean="0"/>
              <a:t>Does </a:t>
            </a:r>
            <a:r>
              <a:rPr lang="en-US" sz="3600" b="1" dirty="0" smtClean="0"/>
              <a:t>it:</a:t>
            </a:r>
          </a:p>
          <a:p>
            <a:pPr>
              <a:buFont typeface="Arial"/>
              <a:buChar char="•"/>
            </a:pPr>
            <a:r>
              <a:rPr lang="en-US" dirty="0" smtClean="0"/>
              <a:t>Have lasting value/transfer to other inquiries?</a:t>
            </a:r>
          </a:p>
          <a:p>
            <a:pPr>
              <a:buFont typeface="Arial"/>
              <a:buChar char="•"/>
            </a:pPr>
            <a:r>
              <a:rPr lang="en-US" dirty="0" smtClean="0"/>
              <a:t>Serve as a key concept for making important facts, skills, and actions more connected and useful?</a:t>
            </a:r>
          </a:p>
          <a:p>
            <a:pPr>
              <a:buFont typeface="Arial"/>
              <a:buChar char="•"/>
            </a:pPr>
            <a:r>
              <a:rPr lang="en-US" dirty="0" smtClean="0"/>
              <a:t>Summarize key findings/expert insights in a subject or discipline?</a:t>
            </a:r>
          </a:p>
          <a:p>
            <a:pPr>
              <a:buFont typeface="Arial"/>
              <a:buChar char="•"/>
            </a:pPr>
            <a:r>
              <a:rPr lang="en-US" dirty="0" smtClean="0"/>
              <a:t>Require “</a:t>
            </a:r>
            <a:r>
              <a:rPr lang="en-US" dirty="0" err="1" smtClean="0"/>
              <a:t>uncoverage</a:t>
            </a:r>
            <a:r>
              <a:rPr lang="en-US" dirty="0" smtClean="0"/>
              <a:t>” (since it is an abstract and/or often misunderstood idea?)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Some questions for </a:t>
            </a:r>
            <a:r>
              <a:rPr lang="en-US" sz="2800" dirty="0" smtClean="0"/>
              <a:t>identifying</a:t>
            </a:r>
            <a:br>
              <a:rPr lang="en-US" sz="2800" dirty="0" smtClean="0"/>
            </a:br>
            <a:r>
              <a:rPr lang="en-US" sz="2800" dirty="0" smtClean="0"/>
              <a:t>Enduring Understandings and Essential Questions</a:t>
            </a:r>
            <a:endParaRPr lang="en-US" sz="2800" dirty="0"/>
          </a:p>
        </p:txBody>
      </p:sp>
      <p:sp>
        <p:nvSpPr>
          <p:cNvPr id="3" name="Content Placeholder 2"/>
          <p:cNvSpPr>
            <a:spLocks noGrp="1"/>
          </p:cNvSpPr>
          <p:nvPr>
            <p:ph idx="1"/>
          </p:nvPr>
        </p:nvSpPr>
        <p:spPr>
          <a:xfrm>
            <a:off x="284163" y="2133600"/>
            <a:ext cx="8574088" cy="4419600"/>
          </a:xfrm>
        </p:spPr>
        <p:txBody>
          <a:bodyPr>
            <a:normAutofit fontScale="92500"/>
          </a:bodyPr>
          <a:lstStyle/>
          <a:p>
            <a:pPr>
              <a:buFont typeface="Arial"/>
              <a:buChar char="•"/>
            </a:pPr>
            <a:r>
              <a:rPr lang="en-US" dirty="0" smtClean="0"/>
              <a:t>Does it have many layers and nuances, not obvious to the naïve or inexperienced?</a:t>
            </a:r>
          </a:p>
          <a:p>
            <a:pPr>
              <a:buFont typeface="Arial"/>
              <a:buChar char="•"/>
            </a:pPr>
            <a:r>
              <a:rPr lang="en-US" dirty="0" smtClean="0"/>
              <a:t>Do you have to dig deep to really understand its meanings and implications even if you have a surface grasp of it?</a:t>
            </a:r>
          </a:p>
          <a:p>
            <a:pPr>
              <a:buFont typeface="Arial"/>
              <a:buChar char="•"/>
            </a:pPr>
            <a:r>
              <a:rPr lang="en-US" dirty="0" smtClean="0"/>
              <a:t>Is it prone to misunderstanding as well as disagreement?</a:t>
            </a:r>
          </a:p>
          <a:p>
            <a:pPr>
              <a:buFont typeface="Arial"/>
              <a:buChar char="•"/>
            </a:pPr>
            <a:r>
              <a:rPr lang="en-US" dirty="0" smtClean="0"/>
              <a:t>Are you likely to change your mind about its meaning an importance over a lifetime?</a:t>
            </a:r>
          </a:p>
          <a:p>
            <a:pPr>
              <a:buFont typeface="Arial"/>
              <a:buChar char="•"/>
            </a:pPr>
            <a:r>
              <a:rPr lang="en-US" dirty="0" smtClean="0"/>
              <a:t>Does it yield optimal depth and breadth of insight into the subject?</a:t>
            </a:r>
          </a:p>
          <a:p>
            <a:pPr>
              <a:buFont typeface="Arial"/>
              <a:buChar char="•"/>
            </a:pPr>
            <a:r>
              <a:rPr lang="en-US" dirty="0" smtClean="0"/>
              <a:t>Does it reflect the core ideas as judged by experts?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Essential Questions: Doorways to Inquiry</a:t>
            </a:r>
            <a:endParaRPr lang="en-US" dirty="0"/>
          </a:p>
        </p:txBody>
      </p:sp>
      <p:sp>
        <p:nvSpPr>
          <p:cNvPr id="3" name="Content Placeholder 2"/>
          <p:cNvSpPr>
            <a:spLocks noGrp="1"/>
          </p:cNvSpPr>
          <p:nvPr>
            <p:ph idx="1"/>
          </p:nvPr>
        </p:nvSpPr>
        <p:spPr>
          <a:xfrm>
            <a:off x="284163" y="2133600"/>
            <a:ext cx="8574087" cy="3992563"/>
          </a:xfrm>
        </p:spPr>
        <p:txBody>
          <a:bodyPr/>
          <a:lstStyle/>
          <a:p>
            <a:pPr>
              <a:buFont typeface="Arial"/>
              <a:buChar char="•"/>
            </a:pPr>
            <a:r>
              <a:rPr lang="en-US" dirty="0" smtClean="0"/>
              <a:t>Cause genuine and relevant inquiry into the big ideas of </a:t>
            </a:r>
            <a:r>
              <a:rPr lang="en-US" dirty="0" smtClean="0"/>
              <a:t>the standards</a:t>
            </a:r>
            <a:endParaRPr lang="en-US" dirty="0" smtClean="0"/>
          </a:p>
          <a:p>
            <a:pPr>
              <a:buFont typeface="Arial"/>
              <a:buChar char="•"/>
            </a:pPr>
            <a:r>
              <a:rPr lang="en-US" dirty="0" smtClean="0"/>
              <a:t>Provoke deep thought, lively discussions, sustained inquiry, and new understanding as well as more questions</a:t>
            </a:r>
          </a:p>
          <a:p>
            <a:pPr>
              <a:buFont typeface="Arial"/>
              <a:buChar char="•"/>
            </a:pPr>
            <a:r>
              <a:rPr lang="en-US" dirty="0" smtClean="0"/>
              <a:t>Require students to consider alternatives, weigh evidence, support their ideas, and justify their answers</a:t>
            </a:r>
            <a:endParaRPr lang="en-US" dirty="0"/>
          </a:p>
        </p:txBody>
      </p:sp>
    </p:spTree>
    <p:extLst>
      <p:ext uri="{BB962C8B-B14F-4D97-AF65-F5344CB8AC3E}">
        <p14:creationId xmlns:p14="http://schemas.microsoft.com/office/powerpoint/2010/main" val="3241862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Essential Questions: Doorways to Inquiry</a:t>
            </a:r>
          </a:p>
        </p:txBody>
      </p:sp>
      <p:sp>
        <p:nvSpPr>
          <p:cNvPr id="3" name="Content Placeholder 2"/>
          <p:cNvSpPr>
            <a:spLocks noGrp="1"/>
          </p:cNvSpPr>
          <p:nvPr>
            <p:ph idx="1"/>
          </p:nvPr>
        </p:nvSpPr>
        <p:spPr>
          <a:xfrm>
            <a:off x="284163" y="2133600"/>
            <a:ext cx="8574087" cy="3992563"/>
          </a:xfrm>
        </p:spPr>
        <p:txBody>
          <a:bodyPr/>
          <a:lstStyle/>
          <a:p>
            <a:pPr>
              <a:buFont typeface="Arial"/>
              <a:buChar char="•"/>
            </a:pPr>
            <a:r>
              <a:rPr lang="en-US" dirty="0" smtClean="0"/>
              <a:t>Stimulate vital, ongoing rethinking of big ideas, assumptions, and prior lessons</a:t>
            </a:r>
          </a:p>
          <a:p>
            <a:pPr>
              <a:buFont typeface="Arial"/>
              <a:buChar char="•"/>
            </a:pPr>
            <a:r>
              <a:rPr lang="en-US" dirty="0" smtClean="0"/>
              <a:t>Spark meaningful connections with prior learning and personal experiences</a:t>
            </a:r>
          </a:p>
          <a:p>
            <a:pPr>
              <a:buFont typeface="Arial"/>
              <a:buChar char="•"/>
            </a:pPr>
            <a:r>
              <a:rPr lang="en-US" dirty="0" smtClean="0"/>
              <a:t>Naturally recur, creating opportunities for transfer to other situations</a:t>
            </a:r>
            <a:endParaRPr lang="en-US" dirty="0"/>
          </a:p>
        </p:txBody>
      </p:sp>
    </p:spTree>
    <p:extLst>
      <p:ext uri="{BB962C8B-B14F-4D97-AF65-F5344CB8AC3E}">
        <p14:creationId xmlns:p14="http://schemas.microsoft.com/office/powerpoint/2010/main" val="3705940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a:xfrm>
            <a:off x="381001" y="2133600"/>
            <a:ext cx="8477250" cy="3992563"/>
          </a:xfrm>
        </p:spPr>
        <p:txBody>
          <a:bodyPr/>
          <a:lstStyle/>
          <a:p>
            <a:pPr>
              <a:buFont typeface="Arial"/>
              <a:buChar char="•"/>
            </a:pPr>
            <a:r>
              <a:rPr lang="en-US" dirty="0" smtClean="0"/>
              <a:t>Purpose of Essential question is more important than the </a:t>
            </a:r>
            <a:r>
              <a:rPr lang="en-US" dirty="0" smtClean="0"/>
              <a:t>form</a:t>
            </a:r>
            <a:endParaRPr lang="en-US" dirty="0"/>
          </a:p>
          <a:p>
            <a:pPr>
              <a:buFont typeface="Arial"/>
              <a:buChar char="•"/>
            </a:pPr>
            <a:r>
              <a:rPr lang="en-US" dirty="0" smtClean="0"/>
              <a:t>Intent </a:t>
            </a:r>
            <a:r>
              <a:rPr lang="en-US" dirty="0" smtClean="0"/>
              <a:t>of the question is to sustain inquiry- you should have a range of answers</a:t>
            </a:r>
          </a:p>
          <a:p>
            <a:pPr>
              <a:buFont typeface="Arial"/>
              <a:buChar char="•"/>
            </a:pPr>
            <a:r>
              <a:rPr lang="en-US" dirty="0" smtClean="0"/>
              <a:t>2-5 per unit</a:t>
            </a:r>
          </a:p>
          <a:p>
            <a:pPr>
              <a:buFont typeface="Arial"/>
              <a:buChar char="•"/>
            </a:pPr>
            <a:r>
              <a:rPr lang="en-US" dirty="0" smtClean="0"/>
              <a:t>Should be engaging and provocative for the age </a:t>
            </a:r>
            <a:r>
              <a:rPr lang="en-US" dirty="0" smtClean="0"/>
              <a:t>group</a:t>
            </a:r>
            <a:endParaRPr lang="en-US" dirty="0"/>
          </a:p>
        </p:txBody>
      </p:sp>
    </p:spTree>
    <p:extLst>
      <p:ext uri="{BB962C8B-B14F-4D97-AF65-F5344CB8AC3E}">
        <p14:creationId xmlns:p14="http://schemas.microsoft.com/office/powerpoint/2010/main" val="503916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1219200"/>
          </a:xfrm>
        </p:spPr>
        <p:txBody>
          <a:bodyPr>
            <a:noAutofit/>
          </a:bodyPr>
          <a:lstStyle/>
          <a:p>
            <a:r>
              <a:rPr lang="en-US" sz="2800" b="1" dirty="0" smtClean="0"/>
              <a:t>Enduring Understandings</a:t>
            </a:r>
            <a:endParaRPr lang="en-US" sz="2800" b="1" dirty="0"/>
          </a:p>
        </p:txBody>
      </p:sp>
      <p:sp>
        <p:nvSpPr>
          <p:cNvPr id="3" name="Content Placeholder 2"/>
          <p:cNvSpPr>
            <a:spLocks noGrp="1"/>
          </p:cNvSpPr>
          <p:nvPr>
            <p:ph idx="1"/>
          </p:nvPr>
        </p:nvSpPr>
        <p:spPr>
          <a:xfrm>
            <a:off x="304800" y="1828800"/>
            <a:ext cx="8534400" cy="4876800"/>
          </a:xfrm>
        </p:spPr>
        <p:txBody>
          <a:bodyPr>
            <a:normAutofit lnSpcReduction="10000"/>
          </a:bodyPr>
          <a:lstStyle/>
          <a:p>
            <a:pPr lvl="0">
              <a:buFont typeface="Arial"/>
              <a:buChar char="•"/>
            </a:pPr>
            <a:r>
              <a:rPr lang="en-US" dirty="0"/>
              <a:t>Learning principles guide decisions made during unit design processes.</a:t>
            </a:r>
          </a:p>
          <a:p>
            <a:pPr lvl="0">
              <a:buFont typeface="Arial"/>
              <a:buChar char="•"/>
            </a:pPr>
            <a:r>
              <a:rPr lang="en-US" dirty="0"/>
              <a:t>Understanding by Design provides a framework for identifying the core ideas and questions that form the work of the content and disciplines we teach.</a:t>
            </a:r>
          </a:p>
          <a:p>
            <a:pPr lvl="0">
              <a:buFont typeface="Arial"/>
              <a:buChar char="•"/>
            </a:pPr>
            <a:r>
              <a:rPr lang="en-US" dirty="0"/>
              <a:t>By beginning with the end in mind, we are able to determine what students should know, be able to do, and understand in order to support them as they master content and reach performance standards.</a:t>
            </a:r>
          </a:p>
          <a:p>
            <a:pPr lvl="0">
              <a:buFont typeface="Arial"/>
              <a:buChar char="•"/>
            </a:pPr>
            <a:r>
              <a:rPr lang="en-US" dirty="0"/>
              <a:t>The integration of assessment and instruction leads to genuine differentiation that supports the unique strengths and needs of individual students.</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these </a:t>
            </a:r>
            <a:r>
              <a:rPr lang="en-US" dirty="0" smtClean="0"/>
              <a:t>Enduring Understandings</a:t>
            </a:r>
            <a:r>
              <a:rPr lang="en-US" dirty="0" smtClean="0"/>
              <a:t>?</a:t>
            </a:r>
            <a:endParaRPr lang="en-US" dirty="0"/>
          </a:p>
        </p:txBody>
      </p:sp>
      <p:sp>
        <p:nvSpPr>
          <p:cNvPr id="3" name="Content Placeholder 2"/>
          <p:cNvSpPr>
            <a:spLocks noGrp="1"/>
          </p:cNvSpPr>
          <p:nvPr>
            <p:ph idx="1"/>
          </p:nvPr>
        </p:nvSpPr>
        <p:spPr>
          <a:xfrm>
            <a:off x="284163" y="1828800"/>
            <a:ext cx="8574088" cy="5029200"/>
          </a:xfrm>
        </p:spPr>
        <p:txBody>
          <a:bodyPr>
            <a:normAutofit fontScale="92500" lnSpcReduction="10000"/>
          </a:bodyPr>
          <a:lstStyle/>
          <a:p>
            <a:pPr>
              <a:buFont typeface="Arial"/>
              <a:buChar char="•"/>
            </a:pPr>
            <a:r>
              <a:rPr lang="en-US" dirty="0" smtClean="0"/>
              <a:t>Mathematicians create models to interpret and predict the behavior of real world phenomena.</a:t>
            </a:r>
          </a:p>
          <a:p>
            <a:pPr>
              <a:buFont typeface="Arial"/>
              <a:buChar char="•"/>
            </a:pPr>
            <a:r>
              <a:rPr lang="en-US" dirty="0" smtClean="0"/>
              <a:t>Great </a:t>
            </a:r>
            <a:r>
              <a:rPr lang="en-US" dirty="0" smtClean="0"/>
              <a:t>artists often break with conventions to better express what they see and </a:t>
            </a:r>
            <a:r>
              <a:rPr lang="en-US" dirty="0" smtClean="0"/>
              <a:t>feel.</a:t>
            </a:r>
            <a:endParaRPr lang="en-US" dirty="0" smtClean="0"/>
          </a:p>
          <a:p>
            <a:pPr>
              <a:buFont typeface="Arial"/>
              <a:buChar char="•"/>
            </a:pPr>
            <a:r>
              <a:rPr lang="en-US" dirty="0" smtClean="0"/>
              <a:t>Mathematical models have limits and sometimes they distort or misrepresent.</a:t>
            </a:r>
          </a:p>
          <a:p>
            <a:pPr>
              <a:buFont typeface="Arial"/>
              <a:buChar char="•"/>
            </a:pPr>
            <a:r>
              <a:rPr lang="en-US" dirty="0" smtClean="0"/>
              <a:t>Writers don</a:t>
            </a:r>
            <a:r>
              <a:rPr lang="fr-FR" dirty="0" smtClean="0"/>
              <a:t>’</a:t>
            </a:r>
            <a:r>
              <a:rPr lang="en-US" dirty="0" smtClean="0"/>
              <a:t>t always say things directly or literally; sometimes they convey their ideas indirectly.</a:t>
            </a:r>
          </a:p>
          <a:p>
            <a:pPr>
              <a:buFont typeface="Arial"/>
              <a:buChar char="•"/>
            </a:pPr>
            <a:r>
              <a:rPr lang="en-US" dirty="0" smtClean="0"/>
              <a:t>Friendships </a:t>
            </a:r>
            <a:r>
              <a:rPr lang="en-US" dirty="0" smtClean="0"/>
              <a:t>can be deepened or undone by hard </a:t>
            </a:r>
            <a:r>
              <a:rPr lang="en-US" dirty="0" smtClean="0"/>
              <a:t>times.</a:t>
            </a:r>
            <a:endParaRPr lang="en-US" dirty="0" smtClean="0"/>
          </a:p>
          <a:p>
            <a:pPr>
              <a:buFont typeface="Arial"/>
              <a:buChar char="•"/>
            </a:pPr>
            <a:r>
              <a:rPr lang="en-US" dirty="0" smtClean="0"/>
              <a:t>History is the story told by </a:t>
            </a:r>
            <a:r>
              <a:rPr lang="en-US" dirty="0" smtClean="0"/>
              <a:t>winners.</a:t>
            </a:r>
            <a:endParaRPr lang="en-US" dirty="0" smtClean="0"/>
          </a:p>
          <a:p>
            <a:pPr>
              <a:buFont typeface="Arial"/>
              <a:buChar char="•"/>
            </a:pPr>
            <a:r>
              <a:rPr lang="en-US" dirty="0" smtClean="0"/>
              <a:t>The </a:t>
            </a:r>
            <a:r>
              <a:rPr lang="en-US" dirty="0"/>
              <a:t>storyteller rarely tells the meaning of the </a:t>
            </a:r>
            <a:r>
              <a:rPr lang="en-US" dirty="0" smtClean="0"/>
              <a:t>story.</a:t>
            </a:r>
            <a:endParaRPr lang="en-US" dirty="0" smtClean="0"/>
          </a:p>
          <a:p>
            <a:endParaRPr lang="en-US" dirty="0" smtClean="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Are these Essential Questions?</a:t>
            </a:r>
            <a:endParaRPr lang="en-US" dirty="0"/>
          </a:p>
        </p:txBody>
      </p:sp>
      <p:sp>
        <p:nvSpPr>
          <p:cNvPr id="3" name="Content Placeholder 2"/>
          <p:cNvSpPr>
            <a:spLocks noGrp="1"/>
          </p:cNvSpPr>
          <p:nvPr>
            <p:ph idx="1"/>
          </p:nvPr>
        </p:nvSpPr>
        <p:spPr>
          <a:xfrm>
            <a:off x="284163" y="2133600"/>
            <a:ext cx="8574087" cy="4495800"/>
          </a:xfrm>
        </p:spPr>
        <p:txBody>
          <a:bodyPr>
            <a:normAutofit fontScale="85000" lnSpcReduction="20000"/>
          </a:bodyPr>
          <a:lstStyle/>
          <a:p>
            <a:pPr>
              <a:buFont typeface="Arial"/>
              <a:buChar char="•"/>
            </a:pPr>
            <a:r>
              <a:rPr lang="en-US" dirty="0" smtClean="0"/>
              <a:t>Is the market “rational”?</a:t>
            </a:r>
          </a:p>
          <a:p>
            <a:pPr>
              <a:buFont typeface="Arial"/>
              <a:buChar char="•"/>
            </a:pPr>
            <a:r>
              <a:rPr lang="en-US" dirty="0" smtClean="0"/>
              <a:t>Does a good read differ from a Great Book?</a:t>
            </a:r>
          </a:p>
          <a:p>
            <a:pPr>
              <a:buFont typeface="Arial"/>
              <a:buChar char="•"/>
            </a:pPr>
            <a:r>
              <a:rPr lang="en-US" dirty="0" smtClean="0"/>
              <a:t>To what extent is geography destiny?</a:t>
            </a:r>
          </a:p>
          <a:p>
            <a:pPr>
              <a:buFont typeface="Arial"/>
              <a:buChar char="•"/>
            </a:pPr>
            <a:r>
              <a:rPr lang="en-US" dirty="0" smtClean="0"/>
              <a:t>How important is the past?</a:t>
            </a:r>
          </a:p>
          <a:p>
            <a:pPr>
              <a:buFont typeface="Arial"/>
              <a:buChar char="•"/>
            </a:pPr>
            <a:r>
              <a:rPr lang="en-US" dirty="0" smtClean="0"/>
              <a:t>Is a scientific theory more than a plausible opinion?</a:t>
            </a:r>
          </a:p>
          <a:p>
            <a:pPr>
              <a:buFont typeface="Arial"/>
              <a:buChar char="•"/>
            </a:pPr>
            <a:r>
              <a:rPr lang="en-US" dirty="0" smtClean="0"/>
              <a:t>What is the government’s proper role</a:t>
            </a:r>
            <a:r>
              <a:rPr lang="en-US" dirty="0" smtClean="0"/>
              <a:t>?</a:t>
            </a:r>
          </a:p>
          <a:p>
            <a:pPr>
              <a:buFont typeface="Arial"/>
              <a:buChar char="•"/>
            </a:pPr>
            <a:r>
              <a:rPr lang="en-US" dirty="0" smtClean="0"/>
              <a:t>How accurate does a solution have to be?</a:t>
            </a:r>
          </a:p>
          <a:p>
            <a:pPr>
              <a:buFont typeface="Arial"/>
              <a:buChar char="•"/>
            </a:pPr>
            <a:r>
              <a:rPr lang="en-US" dirty="0" smtClean="0"/>
              <a:t>How do you “read between the lines?”</a:t>
            </a:r>
          </a:p>
          <a:p>
            <a:pPr>
              <a:buFont typeface="Arial"/>
              <a:buChar char="•"/>
            </a:pPr>
            <a:r>
              <a:rPr lang="en-US" dirty="0" smtClean="0"/>
              <a:t>How reliable are the predictions of mathematical models?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Meaning</a:t>
            </a:r>
            <a:br>
              <a:rPr lang="en-US" dirty="0"/>
            </a:br>
            <a:r>
              <a:rPr lang="en-US" dirty="0"/>
              <a:t>Essential Questions</a:t>
            </a:r>
            <a:r>
              <a:rPr lang="en-US" dirty="0" smtClean="0"/>
              <a:t>	</a:t>
            </a:r>
            <a:endParaRPr lang="en-US" dirty="0"/>
          </a:p>
        </p:txBody>
      </p:sp>
      <p:sp>
        <p:nvSpPr>
          <p:cNvPr id="3" name="Content Placeholder 2"/>
          <p:cNvSpPr>
            <a:spLocks noGrp="1"/>
          </p:cNvSpPr>
          <p:nvPr>
            <p:ph idx="1"/>
          </p:nvPr>
        </p:nvSpPr>
        <p:spPr>
          <a:xfrm>
            <a:off x="284164" y="1752600"/>
            <a:ext cx="8574088" cy="4572000"/>
          </a:xfrm>
        </p:spPr>
        <p:txBody>
          <a:bodyPr>
            <a:noAutofit/>
          </a:bodyPr>
          <a:lstStyle/>
          <a:p>
            <a:pPr>
              <a:buFont typeface="Arial"/>
              <a:buChar char="•"/>
            </a:pPr>
            <a:r>
              <a:rPr lang="en-US" dirty="0" smtClean="0"/>
              <a:t>An essential question is: </a:t>
            </a:r>
          </a:p>
          <a:p>
            <a:pPr lvl="1">
              <a:buFont typeface="Arial"/>
              <a:buChar char="•"/>
            </a:pPr>
            <a:r>
              <a:rPr lang="en-US" sz="2400" dirty="0" smtClean="0"/>
              <a:t>A provocative question looks for opening up thinking, varied and divergent answers – “</a:t>
            </a:r>
            <a:r>
              <a:rPr lang="en-US" sz="2400" dirty="0" err="1" smtClean="0"/>
              <a:t>uncoverage</a:t>
            </a:r>
            <a:r>
              <a:rPr lang="en-US" sz="2400" dirty="0" smtClean="0"/>
              <a:t>” of important issues</a:t>
            </a:r>
          </a:p>
          <a:p>
            <a:pPr lvl="1">
              <a:buFont typeface="Arial"/>
              <a:buChar char="•"/>
            </a:pPr>
            <a:r>
              <a:rPr lang="en-US" sz="2400" b="1" dirty="0" smtClean="0"/>
              <a:t>The question is more important than any answer</a:t>
            </a:r>
          </a:p>
          <a:p>
            <a:pPr>
              <a:buFont typeface="Arial"/>
              <a:buChar char="•"/>
            </a:pPr>
            <a:r>
              <a:rPr lang="en-US" dirty="0" smtClean="0"/>
              <a:t>An essential question </a:t>
            </a:r>
            <a:r>
              <a:rPr lang="en-US" b="1" i="1" dirty="0" smtClean="0"/>
              <a:t>is not: </a:t>
            </a:r>
          </a:p>
          <a:p>
            <a:pPr lvl="1">
              <a:buFont typeface="Arial"/>
              <a:buChar char="•"/>
            </a:pPr>
            <a:r>
              <a:rPr lang="en-US" sz="2200" b="1" dirty="0" smtClean="0"/>
              <a:t>A leading question points to an unarguable fact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Returning to Unpacking</a:t>
            </a:r>
            <a:endParaRPr lang="en-US" dirty="0"/>
          </a:p>
        </p:txBody>
      </p:sp>
      <p:pic>
        <p:nvPicPr>
          <p:cNvPr id="4" name="Content Placeholder 3" descr="Screen Shot 2014-06-15 at 7.51.30 PM.png"/>
          <p:cNvPicPr>
            <a:picLocks noGrp="1" noChangeAspect="1"/>
          </p:cNvPicPr>
          <p:nvPr>
            <p:ph idx="1"/>
          </p:nvPr>
        </p:nvPicPr>
        <p:blipFill>
          <a:blip r:embed="rId2">
            <a:extLst>
              <a:ext uri="{28A0092B-C50C-407E-A947-70E740481C1C}">
                <a14:useLocalDpi xmlns:a14="http://schemas.microsoft.com/office/drawing/2010/main" val="0"/>
              </a:ext>
            </a:extLst>
          </a:blip>
          <a:srcRect l="-30674" r="-30674"/>
          <a:stretch>
            <a:fillRect/>
          </a:stretch>
        </p:blipFill>
        <p:spPr>
          <a:xfrm>
            <a:off x="284163" y="2133600"/>
            <a:ext cx="8574087" cy="3992563"/>
          </a:xfrm>
        </p:spPr>
      </p:pic>
    </p:spTree>
    <p:extLst>
      <p:ext uri="{BB962C8B-B14F-4D97-AF65-F5344CB8AC3E}">
        <p14:creationId xmlns:p14="http://schemas.microsoft.com/office/powerpoint/2010/main" val="379367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Acquisition</a:t>
            </a:r>
            <a:br>
              <a:rPr lang="en-US" dirty="0" smtClean="0"/>
            </a:br>
            <a:r>
              <a:rPr lang="en-US" dirty="0" smtClean="0"/>
              <a:t>Know and Be Able to Do</a:t>
            </a:r>
            <a:endParaRPr lang="en-US" dirty="0"/>
          </a:p>
        </p:txBody>
      </p:sp>
      <p:sp>
        <p:nvSpPr>
          <p:cNvPr id="3" name="Content Placeholder 2"/>
          <p:cNvSpPr>
            <a:spLocks noGrp="1"/>
          </p:cNvSpPr>
          <p:nvPr>
            <p:ph idx="1"/>
          </p:nvPr>
        </p:nvSpPr>
        <p:spPr>
          <a:xfrm>
            <a:off x="457201" y="2133600"/>
            <a:ext cx="8401050" cy="3992563"/>
          </a:xfrm>
        </p:spPr>
        <p:txBody>
          <a:bodyPr>
            <a:noAutofit/>
          </a:bodyPr>
          <a:lstStyle/>
          <a:p>
            <a:pPr>
              <a:buFont typeface="Arial"/>
              <a:buChar char="•"/>
            </a:pPr>
            <a:r>
              <a:rPr lang="en-US" sz="2800" dirty="0" smtClean="0"/>
              <a:t>Specific Knowledge</a:t>
            </a:r>
          </a:p>
          <a:p>
            <a:pPr lvl="1">
              <a:buFont typeface="Arial"/>
              <a:buChar char="•"/>
            </a:pPr>
            <a:r>
              <a:rPr lang="en-US" sz="2400" dirty="0" smtClean="0"/>
              <a:t>Including vocabulary</a:t>
            </a:r>
          </a:p>
          <a:p>
            <a:pPr>
              <a:buFont typeface="Arial"/>
              <a:buChar char="•"/>
            </a:pPr>
            <a:r>
              <a:rPr lang="en-US" sz="2800" dirty="0" smtClean="0"/>
              <a:t>Specific Skills</a:t>
            </a:r>
          </a:p>
          <a:p>
            <a:pPr>
              <a:buFont typeface="Arial"/>
              <a:buChar char="•"/>
            </a:pPr>
            <a:r>
              <a:rPr lang="en-US" sz="2800" dirty="0" smtClean="0"/>
              <a:t>These are often found in the Grade </a:t>
            </a:r>
            <a:r>
              <a:rPr lang="en-US" sz="2800" dirty="0" smtClean="0"/>
              <a:t>Level Expectations </a:t>
            </a:r>
            <a:r>
              <a:rPr lang="en-US" sz="2800" dirty="0" smtClean="0"/>
              <a:t>and Evidence Outcomes of the new Standards</a:t>
            </a:r>
          </a:p>
          <a:p>
            <a:pPr>
              <a:buNone/>
            </a:pPr>
            <a:endParaRPr lang="en-US" sz="2800" dirty="0" smtClean="0"/>
          </a:p>
          <a:p>
            <a:pPr marL="0" indent="0">
              <a:buNone/>
            </a:pPr>
            <a:endParaRPr lang="en-US" sz="28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1</a:t>
            </a:r>
            <a:endParaRPr lang="en-US" dirty="0"/>
          </a:p>
        </p:txBody>
      </p:sp>
      <p:sp>
        <p:nvSpPr>
          <p:cNvPr id="3" name="Content Placeholder 2"/>
          <p:cNvSpPr>
            <a:spLocks noGrp="1"/>
          </p:cNvSpPr>
          <p:nvPr>
            <p:ph idx="1"/>
          </p:nvPr>
        </p:nvSpPr>
        <p:spPr>
          <a:xfrm>
            <a:off x="284163" y="2133600"/>
            <a:ext cx="8574087" cy="3992563"/>
          </a:xfrm>
        </p:spPr>
        <p:txBody>
          <a:bodyPr>
            <a:normAutofit/>
          </a:bodyPr>
          <a:lstStyle/>
          <a:p>
            <a:pPr marL="0" indent="0" algn="ctr">
              <a:buNone/>
            </a:pPr>
            <a:r>
              <a:rPr lang="en-US" sz="3200" dirty="0" smtClean="0"/>
              <a:t>Have we connected everything so that </a:t>
            </a:r>
            <a:r>
              <a:rPr lang="en-US" sz="3200" dirty="0" smtClean="0"/>
              <a:t>all teachers </a:t>
            </a:r>
            <a:r>
              <a:rPr lang="en-US" sz="3200" dirty="0" smtClean="0"/>
              <a:t>can understand what should be taught in this unit and what students should understand about </a:t>
            </a:r>
            <a:r>
              <a:rPr lang="en-US" sz="3200" dirty="0" smtClean="0"/>
              <a:t>the content area?</a:t>
            </a:r>
            <a:endParaRPr lang="en-US" sz="3200" dirty="0"/>
          </a:p>
        </p:txBody>
      </p:sp>
      <p:pic>
        <p:nvPicPr>
          <p:cNvPr id="4" name="Picture 3" descr="Screen Shot 2014-06-15 at 7.01.0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4191000"/>
            <a:ext cx="4102100" cy="2463800"/>
          </a:xfrm>
          <a:prstGeom prst="rect">
            <a:avLst/>
          </a:prstGeom>
        </p:spPr>
      </p:pic>
    </p:spTree>
    <p:extLst>
      <p:ext uri="{BB962C8B-B14F-4D97-AF65-F5344CB8AC3E}">
        <p14:creationId xmlns:p14="http://schemas.microsoft.com/office/powerpoint/2010/main" val="346720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Stage 2: Determine Acceptable Evidence</a:t>
            </a:r>
            <a:endParaRPr lang="en-US" sz="32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81567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Determine Acceptable Evidence</a:t>
            </a:r>
            <a:endParaRPr lang="en-US" dirty="0"/>
          </a:p>
        </p:txBody>
      </p:sp>
      <p:sp>
        <p:nvSpPr>
          <p:cNvPr id="5" name="Content Placeholder 4"/>
          <p:cNvSpPr>
            <a:spLocks noGrp="1"/>
          </p:cNvSpPr>
          <p:nvPr>
            <p:ph idx="1"/>
          </p:nvPr>
        </p:nvSpPr>
        <p:spPr>
          <a:xfrm>
            <a:off x="284163" y="2133600"/>
            <a:ext cx="8574087" cy="3992563"/>
          </a:xfrm>
        </p:spPr>
        <p:txBody>
          <a:bodyPr/>
          <a:lstStyle/>
          <a:p>
            <a:pPr>
              <a:buFont typeface="Arial"/>
              <a:buChar char="•"/>
            </a:pPr>
            <a:r>
              <a:rPr lang="en-US" dirty="0" smtClean="0"/>
              <a:t>What performances and products will reveal evidence of meaning-making and transfer?</a:t>
            </a:r>
          </a:p>
          <a:p>
            <a:pPr>
              <a:buFont typeface="Arial"/>
              <a:buChar char="•"/>
            </a:pPr>
            <a:r>
              <a:rPr lang="en-US" dirty="0" smtClean="0"/>
              <a:t>By what criteria will performance be assessed, in light of Stage 1 desired results?</a:t>
            </a:r>
          </a:p>
          <a:p>
            <a:pPr>
              <a:buFont typeface="Arial"/>
              <a:buChar char="•"/>
            </a:pPr>
            <a:r>
              <a:rPr lang="en-US" dirty="0" smtClean="0"/>
              <a:t>What additional evidence will be collected for Stage 1 desired results?</a:t>
            </a:r>
          </a:p>
          <a:p>
            <a:pPr>
              <a:buFont typeface="Arial"/>
              <a:buChar char="•"/>
            </a:pPr>
            <a:r>
              <a:rPr lang="en-US" dirty="0" smtClean="0"/>
              <a:t>Are the assessments aligned to all Stage 1 elements?</a:t>
            </a:r>
            <a:endParaRPr lang="en-US" dirty="0"/>
          </a:p>
        </p:txBody>
      </p:sp>
    </p:spTree>
    <p:extLst>
      <p:ext uri="{BB962C8B-B14F-4D97-AF65-F5344CB8AC3E}">
        <p14:creationId xmlns:p14="http://schemas.microsoft.com/office/powerpoint/2010/main" val="3184777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Backwards Design</a:t>
            </a:r>
            <a:endParaRPr lang="en-US" dirty="0"/>
          </a:p>
        </p:txBody>
      </p:sp>
      <p:sp>
        <p:nvSpPr>
          <p:cNvPr id="3" name="Content Placeholder 2"/>
          <p:cNvSpPr>
            <a:spLocks noGrp="1"/>
          </p:cNvSpPr>
          <p:nvPr>
            <p:ph idx="1"/>
          </p:nvPr>
        </p:nvSpPr>
        <p:spPr>
          <a:xfrm>
            <a:off x="284163" y="2133600"/>
            <a:ext cx="8574087" cy="3992563"/>
          </a:xfrm>
        </p:spPr>
        <p:txBody>
          <a:bodyPr>
            <a:normAutofit fontScale="92500" lnSpcReduction="20000"/>
          </a:bodyPr>
          <a:lstStyle/>
          <a:p>
            <a:pPr>
              <a:buNone/>
            </a:pPr>
            <a:endParaRPr lang="en-US" dirty="0" smtClean="0"/>
          </a:p>
          <a:p>
            <a:pPr algn="ctr">
              <a:buNone/>
            </a:pPr>
            <a:r>
              <a:rPr lang="en-US" sz="4400" dirty="0" smtClean="0"/>
              <a:t>“Think like an assessor, not an activity designer.”</a:t>
            </a:r>
          </a:p>
          <a:p>
            <a:pPr>
              <a:buNone/>
            </a:pPr>
            <a:endParaRPr lang="en-US" sz="4400" dirty="0" smtClean="0"/>
          </a:p>
          <a:p>
            <a:pPr algn="ctr">
              <a:buNone/>
            </a:pPr>
            <a:r>
              <a:rPr lang="en-US" sz="3600" dirty="0" smtClean="0"/>
              <a:t>The goal is valid and reliable evidence for Stage 1: What do the standards and desired results imply for evidence?</a:t>
            </a:r>
            <a:endParaRPr lang="en-US" sz="3600" dirty="0"/>
          </a:p>
        </p:txBody>
      </p:sp>
    </p:spTree>
    <p:extLst>
      <p:ext uri="{BB962C8B-B14F-4D97-AF65-F5344CB8AC3E}">
        <p14:creationId xmlns:p14="http://schemas.microsoft.com/office/powerpoint/2010/main" val="3143599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a:latin typeface="Century Gothic" charset="0"/>
                <a:ea typeface="MS PGothic" charset="0"/>
              </a:rPr>
              <a:t>Learning Outcomes</a:t>
            </a:r>
          </a:p>
        </p:txBody>
      </p:sp>
      <p:sp>
        <p:nvSpPr>
          <p:cNvPr id="3" name="Content Placeholder 2"/>
          <p:cNvSpPr>
            <a:spLocks noGrp="1"/>
          </p:cNvSpPr>
          <p:nvPr>
            <p:ph idx="1"/>
          </p:nvPr>
        </p:nvSpPr>
        <p:spPr>
          <a:xfrm>
            <a:off x="381001" y="2133600"/>
            <a:ext cx="8477250" cy="3992563"/>
          </a:xfrm>
        </p:spPr>
        <p:txBody>
          <a:bodyPr/>
          <a:lstStyle/>
          <a:p>
            <a:pPr>
              <a:spcBef>
                <a:spcPts val="0"/>
              </a:spcBef>
              <a:buFont typeface="Wingdings 2" charset="0"/>
              <a:buNone/>
              <a:defRPr/>
            </a:pPr>
            <a:r>
              <a:rPr lang="en" dirty="0" smtClean="0"/>
              <a:t>By the end of our time together, you will…</a:t>
            </a:r>
          </a:p>
          <a:p>
            <a:pPr marL="381000" indent="-342900">
              <a:spcBef>
                <a:spcPts val="0"/>
              </a:spcBef>
              <a:buClr>
                <a:schemeClr val="dk1"/>
              </a:buClr>
              <a:buSzPct val="100000"/>
              <a:buFont typeface="Arial"/>
              <a:buChar char="•"/>
              <a:defRPr/>
            </a:pPr>
            <a:r>
              <a:rPr lang="en" dirty="0" smtClean="0"/>
              <a:t>understand the purpose of assessment and how each type informs </a:t>
            </a:r>
            <a:r>
              <a:rPr lang="en" dirty="0" smtClean="0"/>
              <a:t>instruction</a:t>
            </a:r>
            <a:endParaRPr lang="en-US" dirty="0" smtClean="0"/>
          </a:p>
          <a:p>
            <a:pPr marL="381000" indent="-342900">
              <a:spcBef>
                <a:spcPts val="0"/>
              </a:spcBef>
              <a:buClr>
                <a:schemeClr val="dk1"/>
              </a:buClr>
              <a:buSzPct val="100000"/>
              <a:buFont typeface="Arial"/>
              <a:buChar char="•"/>
              <a:defRPr/>
            </a:pPr>
            <a:r>
              <a:rPr lang="en" dirty="0" smtClean="0"/>
              <a:t>know </a:t>
            </a:r>
            <a:r>
              <a:rPr lang="en" dirty="0" smtClean="0"/>
              <a:t>what a performance task is and how to use it to evaluate student </a:t>
            </a:r>
            <a:r>
              <a:rPr lang="en" dirty="0" smtClean="0"/>
              <a:t>progress</a:t>
            </a:r>
            <a:endParaRPr lang="en-US" dirty="0" smtClean="0"/>
          </a:p>
          <a:p>
            <a:pPr marL="381000" indent="-342900">
              <a:spcBef>
                <a:spcPts val="0"/>
              </a:spcBef>
              <a:buClr>
                <a:schemeClr val="dk1"/>
              </a:buClr>
              <a:buSzPct val="100000"/>
              <a:buFont typeface="Arial"/>
              <a:buChar char="•"/>
              <a:defRPr/>
            </a:pPr>
            <a:r>
              <a:rPr lang="en" dirty="0" smtClean="0"/>
              <a:t>know </a:t>
            </a:r>
            <a:r>
              <a:rPr lang="en" dirty="0" smtClean="0"/>
              <a:t>the </a:t>
            </a:r>
            <a:r>
              <a:rPr lang="en-US" dirty="0" smtClean="0"/>
              <a:t>four types of assessments</a:t>
            </a:r>
          </a:p>
          <a:p>
            <a:pPr marL="69850" indent="0">
              <a:buFont typeface="Wingdings 2" charset="0"/>
              <a:buNone/>
              <a:defRPr/>
            </a:pPr>
            <a:endParaRPr lang="en-US" dirty="0"/>
          </a:p>
        </p:txBody>
      </p:sp>
    </p:spTree>
    <p:extLst>
      <p:ext uri="{BB962C8B-B14F-4D97-AF65-F5344CB8AC3E}">
        <p14:creationId xmlns:p14="http://schemas.microsoft.com/office/powerpoint/2010/main" val="4239914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534400" cy="1219200"/>
          </a:xfrm>
        </p:spPr>
        <p:txBody>
          <a:bodyPr>
            <a:noAutofit/>
          </a:bodyPr>
          <a:lstStyle/>
          <a:p>
            <a:r>
              <a:rPr lang="en-US" sz="2800" b="1" dirty="0" smtClean="0"/>
              <a:t>Essential Questions</a:t>
            </a:r>
            <a:endParaRPr lang="en-US" sz="2800" b="1" dirty="0"/>
          </a:p>
        </p:txBody>
      </p:sp>
      <p:sp>
        <p:nvSpPr>
          <p:cNvPr id="3" name="Content Placeholder 2"/>
          <p:cNvSpPr>
            <a:spLocks noGrp="1"/>
          </p:cNvSpPr>
          <p:nvPr>
            <p:ph idx="1"/>
          </p:nvPr>
        </p:nvSpPr>
        <p:spPr>
          <a:xfrm>
            <a:off x="304800" y="1828800"/>
            <a:ext cx="8534400" cy="4876800"/>
          </a:xfrm>
        </p:spPr>
        <p:txBody>
          <a:bodyPr>
            <a:normAutofit fontScale="70000" lnSpcReduction="20000"/>
          </a:bodyPr>
          <a:lstStyle/>
          <a:p>
            <a:pPr>
              <a:buFont typeface="Arial"/>
              <a:buChar char="•"/>
            </a:pPr>
            <a:r>
              <a:rPr lang="en-US" dirty="0"/>
              <a:t>What does a viable, guaranteed, and coherent curriculum mean for Cabarrus County Schools?</a:t>
            </a:r>
          </a:p>
          <a:p>
            <a:pPr lvl="0">
              <a:buFont typeface="Arial"/>
              <a:buChar char="•"/>
            </a:pPr>
            <a:r>
              <a:rPr lang="en-US" dirty="0" smtClean="0"/>
              <a:t>Why </a:t>
            </a:r>
            <a:r>
              <a:rPr lang="en-US" dirty="0"/>
              <a:t>Understanding by Design?</a:t>
            </a:r>
          </a:p>
          <a:p>
            <a:pPr lvl="0">
              <a:buFont typeface="Arial"/>
              <a:buChar char="•"/>
            </a:pPr>
            <a:r>
              <a:rPr lang="en-US" dirty="0"/>
              <a:t>How does Understanding by Design align with the other current initiatives  (PLC, Workshop, SBIGR, etc.) that we are </a:t>
            </a:r>
            <a:r>
              <a:rPr lang="en-US" dirty="0" smtClean="0"/>
              <a:t>focused</a:t>
            </a:r>
            <a:r>
              <a:rPr lang="en-US" dirty="0" smtClean="0"/>
              <a:t> on </a:t>
            </a:r>
            <a:r>
              <a:rPr lang="en-US" dirty="0"/>
              <a:t>in Cabarrus County?</a:t>
            </a:r>
          </a:p>
          <a:p>
            <a:pPr lvl="0">
              <a:buFont typeface="Arial"/>
              <a:buChar char="•"/>
            </a:pPr>
            <a:r>
              <a:rPr lang="en-US" dirty="0"/>
              <a:t>How can we use Understanding by Design to create meaningful learning opportunities for students that align with the Common Core State Standards?</a:t>
            </a:r>
          </a:p>
          <a:p>
            <a:pPr lvl="0">
              <a:buFont typeface="Arial"/>
              <a:buChar char="•"/>
            </a:pPr>
            <a:r>
              <a:rPr lang="en-US" dirty="0" smtClean="0"/>
              <a:t>How </a:t>
            </a:r>
            <a:r>
              <a:rPr lang="en-US" dirty="0"/>
              <a:t>can we use our Understanding by Design experiences to </a:t>
            </a:r>
            <a:r>
              <a:rPr lang="en-US" dirty="0" smtClean="0"/>
              <a:t>transform </a:t>
            </a:r>
            <a:r>
              <a:rPr lang="en-US" dirty="0"/>
              <a:t>attitudes and perceptions about standardized testing and overcome notions of drill-and-kill teaching and test preparation?</a:t>
            </a:r>
          </a:p>
          <a:p>
            <a:pPr lvl="0">
              <a:buFont typeface="Arial"/>
              <a:buChar char="•"/>
            </a:pPr>
            <a:r>
              <a:rPr lang="en-US" dirty="0" smtClean="0"/>
              <a:t>In what ways</a:t>
            </a:r>
            <a:r>
              <a:rPr lang="en-US" dirty="0" smtClean="0"/>
              <a:t> </a:t>
            </a:r>
            <a:r>
              <a:rPr lang="en-US" dirty="0"/>
              <a:t>can we acquire and ensure the long-term availability of resources required to sustain successful UbD implementation?</a:t>
            </a:r>
          </a:p>
          <a:p>
            <a:pPr lvl="0">
              <a:buFont typeface="Arial"/>
              <a:buChar char="•"/>
            </a:pPr>
            <a:r>
              <a:rPr lang="en-US" dirty="0"/>
              <a:t>How can we ensure that UbD is a clear and natural part of instruction and learning for all students, including those in primary grades, those enrolled in special education, language learners, and those who are socioeconomically disadvantaged?</a:t>
            </a:r>
          </a:p>
          <a:p>
            <a:endParaRPr lang="en-US" dirty="0"/>
          </a:p>
        </p:txBody>
      </p:sp>
    </p:spTree>
    <p:extLst>
      <p:ext uri="{BB962C8B-B14F-4D97-AF65-F5344CB8AC3E}">
        <p14:creationId xmlns:p14="http://schemas.microsoft.com/office/powerpoint/2010/main" val="1023562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a:latin typeface="Century Gothic" charset="0"/>
                <a:ea typeface="MS PGothic" charset="0"/>
              </a:rPr>
              <a:t>What comes to mind…</a:t>
            </a:r>
          </a:p>
        </p:txBody>
      </p:sp>
      <p:sp>
        <p:nvSpPr>
          <p:cNvPr id="3" name="Content Placeholder 2"/>
          <p:cNvSpPr>
            <a:spLocks noGrp="1"/>
          </p:cNvSpPr>
          <p:nvPr>
            <p:ph idx="1"/>
          </p:nvPr>
        </p:nvSpPr>
        <p:spPr>
          <a:xfrm>
            <a:off x="284163" y="2133600"/>
            <a:ext cx="8574087" cy="3992563"/>
          </a:xfrm>
        </p:spPr>
        <p:txBody>
          <a:bodyPr/>
          <a:lstStyle/>
          <a:p>
            <a:pPr marL="69850" indent="0">
              <a:buFont typeface="Wingdings 2" charset="0"/>
              <a:buNone/>
              <a:defRPr/>
            </a:pPr>
            <a:r>
              <a:rPr lang="en-US" dirty="0" smtClean="0"/>
              <a:t>…when you hear the word assessment?</a:t>
            </a:r>
          </a:p>
          <a:p>
            <a:pPr marL="69850" indent="0">
              <a:buFont typeface="Wingdings 2" charset="0"/>
              <a:buNone/>
              <a:defRPr/>
            </a:pPr>
            <a:endParaRPr lang="en-US" dirty="0"/>
          </a:p>
        </p:txBody>
      </p:sp>
      <p:pic>
        <p:nvPicPr>
          <p:cNvPr id="2" name="Picture 1" descr="Screen Shot 2014-06-15 at 7.06.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2819400"/>
            <a:ext cx="4792518" cy="3632224"/>
          </a:xfrm>
          <a:prstGeom prst="rect">
            <a:avLst/>
          </a:prstGeom>
        </p:spPr>
      </p:pic>
    </p:spTree>
    <p:extLst>
      <p:ext uri="{BB962C8B-B14F-4D97-AF65-F5344CB8AC3E}">
        <p14:creationId xmlns:p14="http://schemas.microsoft.com/office/powerpoint/2010/main" val="2887490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304800" y="457200"/>
            <a:ext cx="8534400" cy="1143000"/>
          </a:xfrm>
        </p:spPr>
        <p:txBody>
          <a:bodyPr/>
          <a:lstStyle/>
          <a:p>
            <a:pPr eaLnBrk="1" hangingPunct="1"/>
            <a:r>
              <a:rPr lang="en-US">
                <a:latin typeface="Century Gothic" charset="0"/>
                <a:ea typeface="MS PGothic" charset="0"/>
              </a:rPr>
              <a:t>Creating A Park</a:t>
            </a:r>
          </a:p>
        </p:txBody>
      </p:sp>
      <p:grpSp>
        <p:nvGrpSpPr>
          <p:cNvPr id="17410" name="Group 7"/>
          <p:cNvGrpSpPr>
            <a:grpSpLocks/>
          </p:cNvGrpSpPr>
          <p:nvPr/>
        </p:nvGrpSpPr>
        <p:grpSpPr bwMode="auto">
          <a:xfrm>
            <a:off x="990600" y="1905000"/>
            <a:ext cx="7086600" cy="4495800"/>
            <a:chOff x="0" y="0"/>
            <a:chExt cx="1092" cy="1224"/>
          </a:xfrm>
        </p:grpSpPr>
        <p:sp>
          <p:nvSpPr>
            <p:cNvPr id="62470" name="Rectangle 6"/>
            <p:cNvSpPr>
              <a:spLocks noChangeArrowheads="1"/>
            </p:cNvSpPr>
            <p:nvPr/>
          </p:nvSpPr>
          <p:spPr bwMode="auto">
            <a:xfrm>
              <a:off x="0" y="0"/>
              <a:ext cx="1092" cy="1224"/>
            </a:xfrm>
            <a:prstGeom prst="rect">
              <a:avLst/>
            </a:prstGeom>
            <a:solidFill>
              <a:srgbClr val="CCCCCC"/>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lstStyle/>
            <a:p>
              <a:pPr>
                <a:defRPr/>
              </a:pPr>
              <a:endParaRPr lang="en-US">
                <a:ea typeface="ＭＳ Ｐゴシック" charset="0"/>
                <a:cs typeface="+mn-cs"/>
              </a:endParaRPr>
            </a:p>
          </p:txBody>
        </p:sp>
        <p:sp>
          <p:nvSpPr>
            <p:cNvPr id="62468" name="Rectangle 4"/>
            <p:cNvSpPr>
              <a:spLocks noChangeArrowheads="1"/>
            </p:cNvSpPr>
            <p:nvPr/>
          </p:nvSpPr>
          <p:spPr bwMode="auto">
            <a:xfrm>
              <a:off x="0" y="0"/>
              <a:ext cx="1092" cy="1224"/>
            </a:xfrm>
            <a:prstGeom prst="rect">
              <a:avLst/>
            </a:prstGeom>
            <a:solidFill>
              <a:srgbClr val="CCCCCC"/>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b"/>
            <a:lstStyle/>
            <a:p>
              <a:pPr algn="ctr">
                <a:defRPr/>
              </a:pPr>
              <a:r>
                <a:rPr lang="en-US" sz="800">
                  <a:solidFill>
                    <a:srgbClr val="666666"/>
                  </a:solidFill>
                  <a:latin typeface="Verdana" charset="0"/>
                  <a:hlinkClick r:id="rId3"/>
                </a:rPr>
                <a:t>  </a:t>
              </a:r>
              <a:r>
                <a:rPr lang="en-US" sz="800">
                  <a:solidFill>
                    <a:srgbClr val="666666"/>
                  </a:solidFill>
                  <a:latin typeface="Verdana" charset="0"/>
                  <a:hlinkClick r:id="rId4"/>
                </a:rPr>
                <a:t> </a:t>
              </a:r>
              <a:r>
                <a:rPr lang="en-US" sz="4000">
                  <a:solidFill>
                    <a:srgbClr val="666666"/>
                  </a:solidFill>
                  <a:latin typeface="Verdana" charset="0"/>
                </a:rPr>
                <a:t> </a:t>
              </a:r>
              <a:r>
                <a:rPr lang="en-US" sz="800">
                  <a:solidFill>
                    <a:srgbClr val="666666"/>
                  </a:solidFill>
                  <a:latin typeface="Verdana" charset="0"/>
                </a:rPr>
                <a:t>                                       </a:t>
              </a:r>
            </a:p>
          </p:txBody>
        </p:sp>
      </p:grpSp>
      <p:pic>
        <p:nvPicPr>
          <p:cNvPr id="17411" name="Picture 9" descr="http://images.clipart.com/thm/thm11//CL/5344_2005010018/010409_0713_08/21567420.thm.jpg?010409_0713_0802_v__v">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2133600"/>
            <a:ext cx="129222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13" descr="http://images.clipart.com/thm/thm11//CL/5433_2005010014/010409_0713_07/19884955.thm.jpg?010409_0713_0787_v__v">
            <a:hlinkClick r:id="rId4"/>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2971800"/>
            <a:ext cx="12223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17" descr="http://images.clipart.com/thm/thm11//CL/5344_2005010018/010409_0713_08/21567436.thm.jpg?010409_0713_0804_v__v">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0600" y="3962400"/>
            <a:ext cx="1463675"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21" descr="http://images.clipart.com/thm/thm11//CL/5433_2005010014/010409_0713_07/19885077.thm.jpg?010409_0713_0797_v__v">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05600" y="4800600"/>
            <a:ext cx="131445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427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04800" y="457200"/>
            <a:ext cx="8534400" cy="1143000"/>
          </a:xfrm>
        </p:spPr>
        <p:txBody>
          <a:bodyPr/>
          <a:lstStyle/>
          <a:p>
            <a:pPr eaLnBrk="1" hangingPunct="1"/>
            <a:r>
              <a:rPr lang="en-US" sz="2800">
                <a:latin typeface="Century Gothic" charset="0"/>
                <a:ea typeface="MS PGothic" charset="0"/>
              </a:rPr>
              <a:t>Sound Classroom Assessment Practice</a:t>
            </a:r>
          </a:p>
        </p:txBody>
      </p:sp>
      <p:sp>
        <p:nvSpPr>
          <p:cNvPr id="19458" name="Content Placeholder 2"/>
          <p:cNvSpPr>
            <a:spLocks noGrp="1"/>
          </p:cNvSpPr>
          <p:nvPr>
            <p:ph idx="1"/>
          </p:nvPr>
        </p:nvSpPr>
        <p:spPr>
          <a:xfrm>
            <a:off x="1042988" y="2057400"/>
            <a:ext cx="6777037" cy="4191000"/>
          </a:xfrm>
        </p:spPr>
        <p:txBody>
          <a:bodyPr>
            <a:normAutofit fontScale="70000" lnSpcReduction="20000"/>
          </a:bodyPr>
          <a:lstStyle/>
          <a:p>
            <a:pPr marL="68263" indent="0" algn="ctr" eaLnBrk="1" hangingPunct="1">
              <a:buFont typeface="Wingdings 2" charset="0"/>
              <a:buNone/>
            </a:pPr>
            <a:r>
              <a:rPr lang="en-US">
                <a:latin typeface="Century Gothic" charset="0"/>
                <a:ea typeface="MS PGothic" charset="0"/>
              </a:rPr>
              <a:t>skill in gathering accurate information</a:t>
            </a:r>
          </a:p>
          <a:p>
            <a:pPr marL="68263" indent="0" algn="ctr" eaLnBrk="1" hangingPunct="1">
              <a:buFont typeface="Wingdings 2" charset="0"/>
              <a:buNone/>
            </a:pPr>
            <a:endParaRPr lang="en-US">
              <a:latin typeface="Century Gothic" charset="0"/>
              <a:ea typeface="MS PGothic" charset="0"/>
            </a:endParaRPr>
          </a:p>
          <a:p>
            <a:pPr marL="68263" indent="0" algn="ctr" eaLnBrk="1" hangingPunct="1">
              <a:buFont typeface="Wingdings 2" charset="0"/>
              <a:buNone/>
            </a:pPr>
            <a:r>
              <a:rPr lang="en-US">
                <a:latin typeface="Century Gothic" charset="0"/>
                <a:ea typeface="MS PGothic" charset="0"/>
              </a:rPr>
              <a:t> + </a:t>
            </a:r>
          </a:p>
          <a:p>
            <a:pPr marL="68263" indent="0" algn="ctr" eaLnBrk="1" hangingPunct="1">
              <a:buFont typeface="Wingdings 2" charset="0"/>
              <a:buNone/>
            </a:pPr>
            <a:endParaRPr lang="en-US">
              <a:latin typeface="Century Gothic" charset="0"/>
              <a:ea typeface="MS PGothic" charset="0"/>
            </a:endParaRPr>
          </a:p>
          <a:p>
            <a:pPr marL="68263" indent="0" algn="ctr" eaLnBrk="1" hangingPunct="1">
              <a:buFont typeface="Wingdings 2" charset="0"/>
              <a:buNone/>
            </a:pPr>
            <a:r>
              <a:rPr lang="en-US">
                <a:latin typeface="Century Gothic" charset="0"/>
                <a:ea typeface="MS PGothic" charset="0"/>
              </a:rPr>
              <a:t>effective use of information and procedures</a:t>
            </a:r>
          </a:p>
          <a:p>
            <a:pPr marL="68263" indent="0" algn="ctr" eaLnBrk="1" hangingPunct="1">
              <a:buFont typeface="Wingdings 2" charset="0"/>
              <a:buNone/>
            </a:pPr>
            <a:endParaRPr lang="en-US">
              <a:latin typeface="Century Gothic" charset="0"/>
              <a:ea typeface="MS PGothic" charset="0"/>
            </a:endParaRPr>
          </a:p>
          <a:p>
            <a:pPr marL="68263" indent="0" algn="ctr" eaLnBrk="1" hangingPunct="1">
              <a:buFont typeface="Wingdings 2" charset="0"/>
              <a:buNone/>
            </a:pPr>
            <a:r>
              <a:rPr lang="en-US">
                <a:latin typeface="Century Gothic" charset="0"/>
                <a:ea typeface="MS PGothic" charset="0"/>
              </a:rPr>
              <a:t> = </a:t>
            </a:r>
          </a:p>
          <a:p>
            <a:pPr marL="68263" indent="0" algn="ctr" eaLnBrk="1" hangingPunct="1">
              <a:buFont typeface="Wingdings 2" charset="0"/>
              <a:buNone/>
            </a:pPr>
            <a:endParaRPr lang="en-US">
              <a:latin typeface="Century Gothic" charset="0"/>
              <a:ea typeface="MS PGothic" charset="0"/>
            </a:endParaRPr>
          </a:p>
          <a:p>
            <a:pPr marL="68263" indent="0" algn="ctr" eaLnBrk="1" hangingPunct="1">
              <a:buFont typeface="Wingdings 2" charset="0"/>
              <a:buNone/>
            </a:pPr>
            <a:r>
              <a:rPr lang="en-US">
                <a:latin typeface="Century Gothic" charset="0"/>
                <a:ea typeface="MS PGothic" charset="0"/>
              </a:rPr>
              <a:t>sound classroom assessment practice</a:t>
            </a:r>
          </a:p>
        </p:txBody>
      </p:sp>
    </p:spTree>
    <p:extLst>
      <p:ext uri="{BB962C8B-B14F-4D97-AF65-F5344CB8AC3E}">
        <p14:creationId xmlns:p14="http://schemas.microsoft.com/office/powerpoint/2010/main" val="4271165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284163" y="457200"/>
            <a:ext cx="8574087" cy="1141022"/>
          </a:xfrm>
        </p:spPr>
        <p:txBody>
          <a:bodyPr>
            <a:normAutofit fontScale="90000"/>
          </a:bodyPr>
          <a:lstStyle/>
          <a:p>
            <a:pPr algn="ctr"/>
            <a:r>
              <a:rPr lang="en-US" dirty="0">
                <a:latin typeface="Century Gothic" charset="0"/>
                <a:ea typeface="MS PGothic" charset="0"/>
              </a:rPr>
              <a:t>Student as User of Assessment Information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98254139"/>
              </p:ext>
            </p:extLst>
          </p:nvPr>
        </p:nvGraphicFramePr>
        <p:xfrm>
          <a:off x="381000" y="2057400"/>
          <a:ext cx="8382000" cy="4038600"/>
        </p:xfrm>
        <a:graphic>
          <a:graphicData uri="http://schemas.openxmlformats.org/drawingml/2006/table">
            <a:tbl>
              <a:tblPr firstRow="1" bandRow="1">
                <a:tableStyleId>{5C22544A-7EE6-4342-B048-85BDC9FD1C3A}</a:tableStyleId>
              </a:tblPr>
              <a:tblGrid>
                <a:gridCol w="4191000"/>
                <a:gridCol w="4191000"/>
              </a:tblGrid>
              <a:tr h="831469">
                <a:tc>
                  <a:txBody>
                    <a:bodyPr/>
                    <a:lstStyle/>
                    <a:p>
                      <a:r>
                        <a:rPr lang="en-US" sz="1800" dirty="0" smtClean="0"/>
                        <a:t>In</a:t>
                      </a:r>
                      <a:r>
                        <a:rPr lang="en-US" sz="1800" baseline="0" dirty="0" smtClean="0"/>
                        <a:t> order to answer the question:</a:t>
                      </a:r>
                      <a:endParaRPr lang="en-US" sz="1800" dirty="0"/>
                    </a:p>
                  </a:txBody>
                  <a:tcPr marT="45696" marB="45696"/>
                </a:tc>
                <a:tc>
                  <a:txBody>
                    <a:bodyPr/>
                    <a:lstStyle/>
                    <a:p>
                      <a:r>
                        <a:rPr lang="en-US" sz="1800" dirty="0" smtClean="0"/>
                        <a:t>Students must:</a:t>
                      </a:r>
                      <a:endParaRPr lang="en-US" sz="1800" dirty="0"/>
                    </a:p>
                  </a:txBody>
                  <a:tcPr marT="45696" marB="45696"/>
                </a:tc>
              </a:tr>
              <a:tr h="831469">
                <a:tc>
                  <a:txBody>
                    <a:bodyPr/>
                    <a:lstStyle/>
                    <a:p>
                      <a:r>
                        <a:rPr lang="en-US" sz="1800" dirty="0" smtClean="0"/>
                        <a:t>Where am I going?</a:t>
                      </a:r>
                      <a:endParaRPr lang="en-US" sz="1800" dirty="0"/>
                    </a:p>
                  </a:txBody>
                  <a:tcPr marT="45696" marB="45696"/>
                </a:tc>
                <a:tc>
                  <a:txBody>
                    <a:bodyPr/>
                    <a:lstStyle/>
                    <a:p>
                      <a:r>
                        <a:rPr lang="en-US" sz="1800" dirty="0" smtClean="0"/>
                        <a:t>Know what high quality looks like</a:t>
                      </a:r>
                      <a:endParaRPr lang="en-US" sz="1800" dirty="0"/>
                    </a:p>
                  </a:txBody>
                  <a:tcPr marT="45696" marB="45696"/>
                </a:tc>
              </a:tr>
              <a:tr h="1187831">
                <a:tc>
                  <a:txBody>
                    <a:bodyPr/>
                    <a:lstStyle/>
                    <a:p>
                      <a:r>
                        <a:rPr lang="en-US" sz="1800" dirty="0" smtClean="0"/>
                        <a:t>Where am I now?</a:t>
                      </a:r>
                      <a:endParaRPr lang="en-US" sz="1800" dirty="0"/>
                    </a:p>
                  </a:txBody>
                  <a:tcPr marT="45696" marB="45696"/>
                </a:tc>
                <a:tc>
                  <a:txBody>
                    <a:bodyPr/>
                    <a:lstStyle/>
                    <a:p>
                      <a:r>
                        <a:rPr lang="en-US" sz="1800" dirty="0" smtClean="0"/>
                        <a:t>Be able to objectively compare their work to the standard</a:t>
                      </a:r>
                      <a:endParaRPr lang="en-US" sz="1800" dirty="0"/>
                    </a:p>
                  </a:txBody>
                  <a:tcPr marT="45696" marB="45696"/>
                </a:tc>
              </a:tr>
              <a:tr h="1187831">
                <a:tc>
                  <a:txBody>
                    <a:bodyPr/>
                    <a:lstStyle/>
                    <a:p>
                      <a:r>
                        <a:rPr lang="en-US" sz="1800" dirty="0" smtClean="0"/>
                        <a:t>How can I close the gap?</a:t>
                      </a:r>
                      <a:endParaRPr lang="en-US" sz="1800" dirty="0"/>
                    </a:p>
                  </a:txBody>
                  <a:tcPr marT="45696" marB="45696"/>
                </a:tc>
                <a:tc>
                  <a:txBody>
                    <a:bodyPr/>
                    <a:lstStyle/>
                    <a:p>
                      <a:r>
                        <a:rPr lang="en-US" sz="1800" dirty="0" smtClean="0"/>
                        <a:t>Have a store of tactics to</a:t>
                      </a:r>
                      <a:r>
                        <a:rPr lang="en-US" sz="1800" baseline="0" dirty="0" smtClean="0"/>
                        <a:t> improve work based on their observations</a:t>
                      </a:r>
                      <a:endParaRPr lang="en-US" sz="1800" dirty="0"/>
                    </a:p>
                  </a:txBody>
                  <a:tcPr marT="45696" marB="45696"/>
                </a:tc>
              </a:tr>
            </a:tbl>
          </a:graphicData>
        </a:graphic>
      </p:graphicFrame>
    </p:spTree>
    <p:extLst>
      <p:ext uri="{BB962C8B-B14F-4D97-AF65-F5344CB8AC3E}">
        <p14:creationId xmlns:p14="http://schemas.microsoft.com/office/powerpoint/2010/main" val="3584661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304800" y="457200"/>
            <a:ext cx="8534400" cy="1066800"/>
          </a:xfrm>
        </p:spPr>
        <p:txBody>
          <a:bodyPr>
            <a:normAutofit/>
          </a:bodyPr>
          <a:lstStyle/>
          <a:p>
            <a:pPr eaLnBrk="1" hangingPunct="1"/>
            <a:r>
              <a:rPr lang="en-US" dirty="0">
                <a:latin typeface="Century Gothic" charset="0"/>
                <a:ea typeface="MS PGothic" charset="0"/>
              </a:rPr>
              <a:t>Putting the Pieces Together</a:t>
            </a:r>
          </a:p>
        </p:txBody>
      </p:sp>
      <p:pic>
        <p:nvPicPr>
          <p:cNvPr id="23554" name="Content Placeholder 5" descr="Screen Shot 2013-10-22 at 8.48.10 PM.png"/>
          <p:cNvPicPr>
            <a:picLocks noGrp="1" noChangeAspect="1"/>
          </p:cNvPicPr>
          <p:nvPr>
            <p:ph idx="1"/>
          </p:nvPr>
        </p:nvPicPr>
        <p:blipFill>
          <a:blip r:embed="rId3">
            <a:extLst>
              <a:ext uri="{28A0092B-C50C-407E-A947-70E740481C1C}">
                <a14:useLocalDpi xmlns:a14="http://schemas.microsoft.com/office/drawing/2010/main" val="0"/>
              </a:ext>
            </a:extLst>
          </a:blip>
          <a:srcRect l="-57187" r="-57187"/>
          <a:stretch>
            <a:fillRect/>
          </a:stretch>
        </p:blipFill>
        <p:spPr>
          <a:xfrm>
            <a:off x="-457200" y="1828800"/>
            <a:ext cx="10007600" cy="5029200"/>
          </a:xfrm>
        </p:spPr>
      </p:pic>
    </p:spTree>
    <p:extLst>
      <p:ext uri="{BB962C8B-B14F-4D97-AF65-F5344CB8AC3E}">
        <p14:creationId xmlns:p14="http://schemas.microsoft.com/office/powerpoint/2010/main" val="3865358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Key 2: Clear Targets</a:t>
            </a:r>
            <a:endParaRPr lang="en-US" dirty="0"/>
          </a:p>
        </p:txBody>
      </p:sp>
      <p:sp>
        <p:nvSpPr>
          <p:cNvPr id="4" name="Text Placeholder 3"/>
          <p:cNvSpPr>
            <a:spLocks noGrp="1"/>
          </p:cNvSpPr>
          <p:nvPr>
            <p:ph type="body" idx="1"/>
          </p:nvPr>
        </p:nvSpPr>
        <p:spPr/>
        <p:txBody>
          <a:bodyPr/>
          <a:lstStyle/>
          <a:p>
            <a:r>
              <a:rPr lang="en-US" dirty="0" smtClean="0"/>
              <a:t>Assess What?</a:t>
            </a:r>
            <a:endParaRPr lang="en-US" dirty="0"/>
          </a:p>
        </p:txBody>
      </p:sp>
    </p:spTree>
    <p:extLst>
      <p:ext uri="{BB962C8B-B14F-4D97-AF65-F5344CB8AC3E}">
        <p14:creationId xmlns:p14="http://schemas.microsoft.com/office/powerpoint/2010/main" val="679434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normAutofit fontScale="90000"/>
          </a:bodyPr>
          <a:lstStyle/>
          <a:p>
            <a:r>
              <a:rPr lang="en-US">
                <a:latin typeface="Century Gothic" charset="0"/>
                <a:ea typeface="MS PGothic" charset="0"/>
              </a:rPr>
              <a:t>Key 2: Clear Targets</a:t>
            </a:r>
            <a:br>
              <a:rPr lang="en-US">
                <a:latin typeface="Century Gothic" charset="0"/>
                <a:ea typeface="MS PGothic" charset="0"/>
              </a:rPr>
            </a:br>
            <a:r>
              <a:rPr lang="en-US">
                <a:latin typeface="Century Gothic" charset="0"/>
                <a:ea typeface="MS PGothic" charset="0"/>
              </a:rPr>
              <a:t>Assess what?</a:t>
            </a:r>
          </a:p>
        </p:txBody>
      </p:sp>
      <p:pic>
        <p:nvPicPr>
          <p:cNvPr id="26626" name="Content Placeholder 3" descr="Screen Shot 2013-10-23 at 5.29.13 PM.png"/>
          <p:cNvPicPr>
            <a:picLocks noGrp="1" noChangeAspect="1"/>
          </p:cNvPicPr>
          <p:nvPr>
            <p:ph idx="1"/>
          </p:nvPr>
        </p:nvPicPr>
        <p:blipFill>
          <a:blip r:embed="rId3">
            <a:extLst>
              <a:ext uri="{28A0092B-C50C-407E-A947-70E740481C1C}">
                <a14:useLocalDpi xmlns:a14="http://schemas.microsoft.com/office/drawing/2010/main" val="0"/>
              </a:ext>
            </a:extLst>
          </a:blip>
          <a:srcRect l="-9399" r="-9399"/>
          <a:stretch>
            <a:fillRect/>
          </a:stretch>
        </p:blipFill>
        <p:spPr>
          <a:xfrm>
            <a:off x="527050" y="2209800"/>
            <a:ext cx="8096250" cy="4038600"/>
          </a:xfrm>
        </p:spPr>
      </p:pic>
    </p:spTree>
    <p:extLst>
      <p:ext uri="{BB962C8B-B14F-4D97-AF65-F5344CB8AC3E}">
        <p14:creationId xmlns:p14="http://schemas.microsoft.com/office/powerpoint/2010/main" val="915346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a:latin typeface="Century Gothic" charset="0"/>
                <a:ea typeface="MS PGothic" charset="0"/>
              </a:rPr>
              <a:t>Learning Targets	</a:t>
            </a:r>
          </a:p>
        </p:txBody>
      </p:sp>
      <p:sp>
        <p:nvSpPr>
          <p:cNvPr id="3" name="Content Placeholder 2"/>
          <p:cNvSpPr>
            <a:spLocks noGrp="1"/>
          </p:cNvSpPr>
          <p:nvPr>
            <p:ph idx="1"/>
          </p:nvPr>
        </p:nvSpPr>
        <p:spPr>
          <a:xfrm>
            <a:off x="838201" y="2133600"/>
            <a:ext cx="8020050" cy="3992563"/>
          </a:xfrm>
        </p:spPr>
        <p:txBody>
          <a:bodyPr/>
          <a:lstStyle/>
          <a:p>
            <a:pPr>
              <a:buFont typeface="Arial"/>
              <a:buChar char="•"/>
              <a:defRPr/>
            </a:pPr>
            <a:r>
              <a:rPr lang="en-US" dirty="0" smtClean="0"/>
              <a:t>Any achievement expectations we hold for students.</a:t>
            </a:r>
          </a:p>
          <a:p>
            <a:pPr>
              <a:buFont typeface="Arial"/>
              <a:buChar char="•"/>
              <a:defRPr/>
            </a:pPr>
            <a:r>
              <a:rPr lang="en-US" dirty="0" smtClean="0"/>
              <a:t>Statements </a:t>
            </a:r>
            <a:r>
              <a:rPr lang="en-US" dirty="0" smtClean="0"/>
              <a:t>of what we want students to learn.</a:t>
            </a:r>
            <a:endParaRPr lang="en-US" dirty="0"/>
          </a:p>
        </p:txBody>
      </p:sp>
    </p:spTree>
    <p:extLst>
      <p:ext uri="{BB962C8B-B14F-4D97-AF65-F5344CB8AC3E}">
        <p14:creationId xmlns:p14="http://schemas.microsoft.com/office/powerpoint/2010/main" val="50330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4"/>
          <p:cNvSpPr>
            <a:spLocks noGrp="1"/>
          </p:cNvSpPr>
          <p:nvPr>
            <p:ph type="title"/>
          </p:nvPr>
        </p:nvSpPr>
        <p:spPr>
          <a:xfrm>
            <a:off x="284163" y="457200"/>
            <a:ext cx="8574087" cy="1141022"/>
          </a:xfrm>
        </p:spPr>
        <p:txBody>
          <a:bodyPr>
            <a:normAutofit fontScale="90000"/>
          </a:bodyPr>
          <a:lstStyle/>
          <a:p>
            <a:r>
              <a:rPr lang="en-US" dirty="0">
                <a:latin typeface="Century Gothic" charset="0"/>
                <a:ea typeface="MS PGothic" charset="0"/>
              </a:rPr>
              <a:t>Provide a clear statement of the learning target	</a:t>
            </a:r>
          </a:p>
        </p:txBody>
      </p:sp>
      <p:sp>
        <p:nvSpPr>
          <p:cNvPr id="6" name="Content Placeholder 5"/>
          <p:cNvSpPr>
            <a:spLocks noGrp="1"/>
          </p:cNvSpPr>
          <p:nvPr>
            <p:ph idx="1"/>
          </p:nvPr>
        </p:nvSpPr>
        <p:spPr>
          <a:xfrm>
            <a:off x="284163" y="2133600"/>
            <a:ext cx="8574087" cy="3992563"/>
          </a:xfrm>
        </p:spPr>
        <p:txBody>
          <a:bodyPr/>
          <a:lstStyle/>
          <a:p>
            <a:pPr>
              <a:buFont typeface="Arial"/>
              <a:buChar char="•"/>
              <a:defRPr/>
            </a:pPr>
            <a:r>
              <a:rPr lang="en-US" dirty="0" smtClean="0"/>
              <a:t>Convert complex or unfamiliar targets to student-friendly language (keeping key vocabulary)</a:t>
            </a:r>
          </a:p>
          <a:p>
            <a:pPr marL="69850" indent="0">
              <a:buNone/>
              <a:defRPr/>
            </a:pPr>
            <a:endParaRPr lang="en-US" dirty="0" smtClean="0"/>
          </a:p>
          <a:p>
            <a:pPr>
              <a:buFont typeface="Arial"/>
              <a:buChar char="•"/>
              <a:defRPr/>
            </a:pPr>
            <a:r>
              <a:rPr lang="en-US" dirty="0" smtClean="0"/>
              <a:t>Post them or have students keep them</a:t>
            </a:r>
          </a:p>
          <a:p>
            <a:pPr marL="412750" indent="-342900">
              <a:buFont typeface="Arial"/>
              <a:buChar char="•"/>
              <a:defRPr/>
            </a:pPr>
            <a:endParaRPr lang="en-US" dirty="0" smtClean="0"/>
          </a:p>
          <a:p>
            <a:pPr>
              <a:buFont typeface="Arial"/>
              <a:buChar char="•"/>
              <a:defRPr/>
            </a:pPr>
            <a:r>
              <a:rPr lang="en-US" dirty="0" smtClean="0"/>
              <a:t>Connect the learning targets to specific activities</a:t>
            </a:r>
          </a:p>
        </p:txBody>
      </p:sp>
    </p:spTree>
    <p:extLst>
      <p:ext uri="{BB962C8B-B14F-4D97-AF65-F5344CB8AC3E}">
        <p14:creationId xmlns:p14="http://schemas.microsoft.com/office/powerpoint/2010/main" val="10239955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a:latin typeface="Century Gothic" charset="0"/>
                <a:ea typeface="MS PGothic" charset="0"/>
              </a:rPr>
              <a:t>Teacher Decisions</a:t>
            </a:r>
          </a:p>
        </p:txBody>
      </p:sp>
      <p:sp>
        <p:nvSpPr>
          <p:cNvPr id="32770" name="Content Placeholder 2"/>
          <p:cNvSpPr>
            <a:spLocks noGrp="1"/>
          </p:cNvSpPr>
          <p:nvPr>
            <p:ph idx="1"/>
          </p:nvPr>
        </p:nvSpPr>
        <p:spPr>
          <a:xfrm>
            <a:off x="284163" y="2133600"/>
            <a:ext cx="8574087" cy="3992563"/>
          </a:xfrm>
        </p:spPr>
        <p:txBody>
          <a:bodyPr>
            <a:normAutofit/>
          </a:bodyPr>
          <a:lstStyle/>
          <a:p>
            <a:pPr>
              <a:buFont typeface="Arial"/>
              <a:buChar char="•"/>
            </a:pPr>
            <a:r>
              <a:rPr lang="en-US" dirty="0">
                <a:latin typeface="Century Gothic" charset="0"/>
                <a:ea typeface="MS PGothic" charset="0"/>
              </a:rPr>
              <a:t>Design lessons that will lead to the learning target.</a:t>
            </a:r>
          </a:p>
          <a:p>
            <a:pPr>
              <a:buFont typeface="Arial"/>
              <a:buChar char="•"/>
            </a:pPr>
            <a:r>
              <a:rPr lang="en-US" dirty="0">
                <a:latin typeface="Century Gothic" charset="0"/>
                <a:ea typeface="MS PGothic" charset="0"/>
              </a:rPr>
              <a:t>Use instructional strategies that will best meet the needs of the students.</a:t>
            </a:r>
          </a:p>
          <a:p>
            <a:pPr>
              <a:buFont typeface="Arial"/>
              <a:buChar char="•"/>
            </a:pPr>
            <a:r>
              <a:rPr lang="en-US" dirty="0">
                <a:latin typeface="Century Gothic" charset="0"/>
                <a:ea typeface="MS PGothic" charset="0"/>
              </a:rPr>
              <a:t>Develop a set of formative assessments for students to use to set goals (consider DOK and RBT)</a:t>
            </a:r>
          </a:p>
          <a:p>
            <a:pPr>
              <a:buFont typeface="Arial"/>
              <a:buChar char="•"/>
            </a:pPr>
            <a:r>
              <a:rPr lang="en-US" dirty="0">
                <a:latin typeface="Century Gothic" charset="0"/>
                <a:ea typeface="MS PGothic" charset="0"/>
              </a:rPr>
              <a:t>Design a sound summative assessment based on what was taught</a:t>
            </a:r>
          </a:p>
        </p:txBody>
      </p:sp>
    </p:spTree>
    <p:extLst>
      <p:ext uri="{BB962C8B-B14F-4D97-AF65-F5344CB8AC3E}">
        <p14:creationId xmlns:p14="http://schemas.microsoft.com/office/powerpoint/2010/main" val="1403097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Principles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3786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atin typeface="Century Gothic" charset="0"/>
                <a:ea typeface="MS PGothic" charset="0"/>
              </a:rPr>
              <a:t>Clear Targets</a:t>
            </a:r>
          </a:p>
        </p:txBody>
      </p:sp>
      <p:sp>
        <p:nvSpPr>
          <p:cNvPr id="34818" name="Content Placeholder 2"/>
          <p:cNvSpPr>
            <a:spLocks noGrp="1"/>
          </p:cNvSpPr>
          <p:nvPr>
            <p:ph idx="1"/>
          </p:nvPr>
        </p:nvSpPr>
        <p:spPr>
          <a:xfrm>
            <a:off x="284163" y="2133600"/>
            <a:ext cx="8574087" cy="3992563"/>
          </a:xfrm>
        </p:spPr>
        <p:txBody>
          <a:bodyPr/>
          <a:lstStyle/>
          <a:p>
            <a:pPr>
              <a:buFont typeface="Arial"/>
              <a:buChar char="•"/>
            </a:pPr>
            <a:r>
              <a:rPr lang="en-US" dirty="0">
                <a:latin typeface="Century Gothic" charset="0"/>
                <a:ea typeface="MS PGothic" charset="0"/>
              </a:rPr>
              <a:t>Know what kinds of targets are represented in the curriculum</a:t>
            </a:r>
          </a:p>
          <a:p>
            <a:pPr>
              <a:buFont typeface="Arial"/>
              <a:buChar char="•"/>
            </a:pPr>
            <a:endParaRPr lang="en-US" dirty="0">
              <a:latin typeface="Century Gothic" charset="0"/>
              <a:ea typeface="MS PGothic" charset="0"/>
            </a:endParaRPr>
          </a:p>
          <a:p>
            <a:pPr>
              <a:buFont typeface="Arial"/>
              <a:buChar char="•"/>
            </a:pPr>
            <a:r>
              <a:rPr lang="en-US" dirty="0">
                <a:latin typeface="Century Gothic" charset="0"/>
                <a:ea typeface="MS PGothic" charset="0"/>
              </a:rPr>
              <a:t>Know which targets each assessment measures</a:t>
            </a:r>
          </a:p>
        </p:txBody>
      </p:sp>
    </p:spTree>
    <p:extLst>
      <p:ext uri="{BB962C8B-B14F-4D97-AF65-F5344CB8AC3E}">
        <p14:creationId xmlns:p14="http://schemas.microsoft.com/office/powerpoint/2010/main" val="1981489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normAutofit fontScale="90000"/>
          </a:bodyPr>
          <a:lstStyle/>
          <a:p>
            <a:r>
              <a:rPr lang="en-US">
                <a:latin typeface="Century Gothic" charset="0"/>
                <a:ea typeface="MS PGothic" charset="0"/>
              </a:rPr>
              <a:t>Without clear targets, we can’t…</a:t>
            </a:r>
          </a:p>
        </p:txBody>
      </p:sp>
      <p:sp>
        <p:nvSpPr>
          <p:cNvPr id="3" name="Content Placeholder 2"/>
          <p:cNvSpPr>
            <a:spLocks noGrp="1"/>
          </p:cNvSpPr>
          <p:nvPr>
            <p:ph idx="1"/>
          </p:nvPr>
        </p:nvSpPr>
        <p:spPr>
          <a:xfrm>
            <a:off x="284163" y="2133600"/>
            <a:ext cx="8574087" cy="3992563"/>
          </a:xfrm>
        </p:spPr>
        <p:txBody>
          <a:bodyPr/>
          <a:lstStyle/>
          <a:p>
            <a:pPr>
              <a:buFont typeface="Arial"/>
              <a:buChar char="•"/>
              <a:defRPr/>
            </a:pPr>
            <a:r>
              <a:rPr lang="en-US" dirty="0" smtClean="0"/>
              <a:t>Know that the assessment adequately covers and samples what we taught</a:t>
            </a:r>
          </a:p>
          <a:p>
            <a:pPr marL="69850" indent="0">
              <a:buNone/>
              <a:defRPr/>
            </a:pPr>
            <a:endParaRPr lang="en-US" dirty="0" smtClean="0"/>
          </a:p>
          <a:p>
            <a:pPr>
              <a:buFont typeface="Arial"/>
              <a:buChar char="•"/>
              <a:defRPr/>
            </a:pPr>
            <a:r>
              <a:rPr lang="en-US" dirty="0" smtClean="0"/>
              <a:t>Correctly identify what students know and don’t know and their level of achievement</a:t>
            </a:r>
          </a:p>
          <a:p>
            <a:pPr marL="412750" indent="-342900">
              <a:buFont typeface="Arial"/>
              <a:buChar char="•"/>
              <a:defRPr/>
            </a:pPr>
            <a:endParaRPr lang="en-US" dirty="0" smtClean="0"/>
          </a:p>
          <a:p>
            <a:pPr>
              <a:buFont typeface="Arial"/>
              <a:buChar char="•"/>
              <a:defRPr/>
            </a:pPr>
            <a:r>
              <a:rPr lang="en-US" dirty="0" smtClean="0"/>
              <a:t>Plan next steps in instruction</a:t>
            </a:r>
            <a:endParaRPr lang="en-US" dirty="0"/>
          </a:p>
        </p:txBody>
      </p:sp>
    </p:spTree>
    <p:extLst>
      <p:ext uri="{BB962C8B-B14F-4D97-AF65-F5344CB8AC3E}">
        <p14:creationId xmlns:p14="http://schemas.microsoft.com/office/powerpoint/2010/main" val="1630197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normAutofit fontScale="90000"/>
          </a:bodyPr>
          <a:lstStyle/>
          <a:p>
            <a:r>
              <a:rPr lang="en-US">
                <a:latin typeface="Century Gothic" charset="0"/>
                <a:ea typeface="MS PGothic" charset="0"/>
              </a:rPr>
              <a:t>Without clear targets, we can’t…</a:t>
            </a:r>
          </a:p>
        </p:txBody>
      </p:sp>
      <p:sp>
        <p:nvSpPr>
          <p:cNvPr id="38914" name="Content Placeholder 2"/>
          <p:cNvSpPr>
            <a:spLocks noGrp="1"/>
          </p:cNvSpPr>
          <p:nvPr>
            <p:ph idx="1"/>
          </p:nvPr>
        </p:nvSpPr>
        <p:spPr>
          <a:xfrm>
            <a:off x="284163" y="2133600"/>
            <a:ext cx="8574087" cy="3992563"/>
          </a:xfrm>
        </p:spPr>
        <p:txBody>
          <a:bodyPr/>
          <a:lstStyle/>
          <a:p>
            <a:pPr>
              <a:buFont typeface="Arial"/>
              <a:buChar char="•"/>
            </a:pPr>
            <a:r>
              <a:rPr lang="en-US" dirty="0">
                <a:latin typeface="Century Gothic" charset="0"/>
                <a:ea typeface="MS PGothic" charset="0"/>
              </a:rPr>
              <a:t>Give detailed, descriptive feedback to students</a:t>
            </a:r>
          </a:p>
          <a:p>
            <a:pPr>
              <a:buFont typeface="Arial"/>
              <a:buChar char="•"/>
            </a:pPr>
            <a:r>
              <a:rPr lang="en-US" dirty="0">
                <a:latin typeface="Century Gothic" charset="0"/>
                <a:ea typeface="MS PGothic" charset="0"/>
              </a:rPr>
              <a:t>Have students self-assess or set goals likely to help them learn more</a:t>
            </a:r>
          </a:p>
          <a:p>
            <a:pPr>
              <a:buFont typeface="Arial"/>
              <a:buChar char="•"/>
            </a:pPr>
            <a:r>
              <a:rPr lang="en-US" dirty="0">
                <a:latin typeface="Century Gothic" charset="0"/>
                <a:ea typeface="MS PGothic" charset="0"/>
              </a:rPr>
              <a:t>Keep track of student learning target by target or standard by standard</a:t>
            </a:r>
          </a:p>
          <a:p>
            <a:pPr>
              <a:buFont typeface="Arial"/>
              <a:buChar char="•"/>
            </a:pPr>
            <a:r>
              <a:rPr lang="en-US" dirty="0">
                <a:latin typeface="Century Gothic" charset="0"/>
                <a:ea typeface="MS PGothic" charset="0"/>
              </a:rPr>
              <a:t>Complete a standards-based report card</a:t>
            </a:r>
          </a:p>
        </p:txBody>
      </p:sp>
    </p:spTree>
    <p:extLst>
      <p:ext uri="{BB962C8B-B14F-4D97-AF65-F5344CB8AC3E}">
        <p14:creationId xmlns:p14="http://schemas.microsoft.com/office/powerpoint/2010/main" val="4254046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Key 3: Sound Design</a:t>
            </a:r>
            <a:endParaRPr lang="en-US" dirty="0"/>
          </a:p>
        </p:txBody>
      </p:sp>
      <p:sp>
        <p:nvSpPr>
          <p:cNvPr id="7" name="Text Placeholder 6"/>
          <p:cNvSpPr>
            <a:spLocks noGrp="1"/>
          </p:cNvSpPr>
          <p:nvPr>
            <p:ph type="body" idx="1"/>
          </p:nvPr>
        </p:nvSpPr>
        <p:spPr/>
        <p:txBody>
          <a:bodyPr/>
          <a:lstStyle/>
          <a:p>
            <a:r>
              <a:rPr lang="en-US" dirty="0" smtClean="0"/>
              <a:t>Assess How?</a:t>
            </a:r>
            <a:endParaRPr lang="en-US" dirty="0"/>
          </a:p>
        </p:txBody>
      </p:sp>
    </p:spTree>
    <p:extLst>
      <p:ext uri="{BB962C8B-B14F-4D97-AF65-F5344CB8AC3E}">
        <p14:creationId xmlns:p14="http://schemas.microsoft.com/office/powerpoint/2010/main" val="3412016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normAutofit fontScale="90000"/>
          </a:bodyPr>
          <a:lstStyle/>
          <a:p>
            <a:r>
              <a:rPr lang="en-US">
                <a:latin typeface="Century Gothic" charset="0"/>
                <a:ea typeface="MS PGothic" charset="0"/>
              </a:rPr>
              <a:t>Key 3: Sound Design</a:t>
            </a:r>
            <a:br>
              <a:rPr lang="en-US">
                <a:latin typeface="Century Gothic" charset="0"/>
                <a:ea typeface="MS PGothic" charset="0"/>
              </a:rPr>
            </a:br>
            <a:r>
              <a:rPr lang="en-US">
                <a:latin typeface="Century Gothic" charset="0"/>
                <a:ea typeface="MS PGothic" charset="0"/>
              </a:rPr>
              <a:t>Assess How?</a:t>
            </a:r>
          </a:p>
        </p:txBody>
      </p:sp>
      <p:sp>
        <p:nvSpPr>
          <p:cNvPr id="3" name="Content Placeholder 2"/>
          <p:cNvSpPr>
            <a:spLocks noGrp="1"/>
          </p:cNvSpPr>
          <p:nvPr>
            <p:ph idx="1"/>
          </p:nvPr>
        </p:nvSpPr>
        <p:spPr>
          <a:xfrm>
            <a:off x="381001" y="2133600"/>
            <a:ext cx="8477250" cy="3992563"/>
          </a:xfrm>
        </p:spPr>
        <p:txBody>
          <a:bodyPr/>
          <a:lstStyle/>
          <a:p>
            <a:pPr marL="69850" indent="0">
              <a:buFont typeface="Wingdings 2" charset="0"/>
              <a:buNone/>
              <a:defRPr/>
            </a:pPr>
            <a:r>
              <a:rPr lang="en-US" dirty="0" smtClean="0"/>
              <a:t>Assessments fall into one of four basic categories:</a:t>
            </a:r>
          </a:p>
          <a:p>
            <a:pPr marL="527050" indent="-457200">
              <a:buFont typeface="+mj-lt"/>
              <a:buAutoNum type="arabicPeriod"/>
              <a:defRPr/>
            </a:pPr>
            <a:r>
              <a:rPr lang="en-US" dirty="0" smtClean="0"/>
              <a:t>Selected response and short answer</a:t>
            </a:r>
          </a:p>
          <a:p>
            <a:pPr marL="527050" indent="-457200">
              <a:buFont typeface="+mj-lt"/>
              <a:buAutoNum type="arabicPeriod"/>
              <a:defRPr/>
            </a:pPr>
            <a:r>
              <a:rPr lang="en-US" dirty="0" smtClean="0"/>
              <a:t>Extended written response</a:t>
            </a:r>
          </a:p>
          <a:p>
            <a:pPr marL="527050" indent="-457200">
              <a:buFont typeface="+mj-lt"/>
              <a:buAutoNum type="arabicPeriod"/>
              <a:defRPr/>
            </a:pPr>
            <a:r>
              <a:rPr lang="en-US" dirty="0" smtClean="0"/>
              <a:t>Performance assessment</a:t>
            </a:r>
          </a:p>
          <a:p>
            <a:pPr marL="527050" indent="-457200">
              <a:buFont typeface="+mj-lt"/>
              <a:buAutoNum type="arabicPeriod"/>
              <a:defRPr/>
            </a:pPr>
            <a:r>
              <a:rPr lang="en-US" dirty="0" smtClean="0"/>
              <a:t>Personal communication</a:t>
            </a:r>
            <a:endParaRPr lang="en-US" dirty="0"/>
          </a:p>
        </p:txBody>
      </p:sp>
    </p:spTree>
    <p:extLst>
      <p:ext uri="{BB962C8B-B14F-4D97-AF65-F5344CB8AC3E}">
        <p14:creationId xmlns:p14="http://schemas.microsoft.com/office/powerpoint/2010/main" val="2291518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304800" y="457200"/>
            <a:ext cx="8534400" cy="1143000"/>
          </a:xfrm>
        </p:spPr>
        <p:txBody>
          <a:bodyPr/>
          <a:lstStyle/>
          <a:p>
            <a:r>
              <a:rPr lang="en-US" dirty="0">
                <a:latin typeface="Century Gothic" charset="0"/>
                <a:ea typeface="MS PGothic" charset="0"/>
              </a:rPr>
              <a:t>Selected Response</a:t>
            </a:r>
          </a:p>
        </p:txBody>
      </p:sp>
      <p:sp>
        <p:nvSpPr>
          <p:cNvPr id="3" name="Content Placeholder 2"/>
          <p:cNvSpPr>
            <a:spLocks noGrp="1"/>
          </p:cNvSpPr>
          <p:nvPr>
            <p:ph idx="1"/>
          </p:nvPr>
        </p:nvSpPr>
        <p:spPr>
          <a:xfrm>
            <a:off x="304800" y="1905000"/>
            <a:ext cx="8305800" cy="4495800"/>
          </a:xfrm>
        </p:spPr>
        <p:txBody>
          <a:bodyPr>
            <a:normAutofit fontScale="77500" lnSpcReduction="20000"/>
          </a:bodyPr>
          <a:lstStyle/>
          <a:p>
            <a:pPr marL="69850" indent="0">
              <a:buFont typeface="Wingdings 2" charset="0"/>
              <a:buNone/>
              <a:defRPr/>
            </a:pPr>
            <a:r>
              <a:rPr lang="en-US" dirty="0" smtClean="0"/>
              <a:t>Students select the correct or best response from a list provided:</a:t>
            </a:r>
          </a:p>
          <a:p>
            <a:pPr marL="69850" indent="0">
              <a:buFont typeface="Wingdings 2" charset="0"/>
              <a:buNone/>
              <a:defRPr/>
            </a:pPr>
            <a:endParaRPr lang="en-US" dirty="0" smtClean="0"/>
          </a:p>
          <a:p>
            <a:pPr>
              <a:buFont typeface="Arial"/>
              <a:buChar char="•"/>
              <a:defRPr/>
            </a:pPr>
            <a:r>
              <a:rPr lang="en-US" dirty="0" smtClean="0"/>
              <a:t>Multiple choice</a:t>
            </a:r>
          </a:p>
          <a:p>
            <a:pPr>
              <a:buFont typeface="Arial"/>
              <a:buChar char="•"/>
              <a:defRPr/>
            </a:pPr>
            <a:r>
              <a:rPr lang="en-US" dirty="0" smtClean="0"/>
              <a:t>True/False</a:t>
            </a:r>
          </a:p>
          <a:p>
            <a:pPr>
              <a:buFont typeface="Arial"/>
              <a:buChar char="•"/>
              <a:defRPr/>
            </a:pPr>
            <a:r>
              <a:rPr lang="en-US" dirty="0" smtClean="0"/>
              <a:t>Matching</a:t>
            </a:r>
          </a:p>
          <a:p>
            <a:pPr>
              <a:buFont typeface="Arial"/>
              <a:buChar char="•"/>
              <a:defRPr/>
            </a:pPr>
            <a:r>
              <a:rPr lang="en-US" dirty="0" smtClean="0"/>
              <a:t>Short Answer</a:t>
            </a:r>
          </a:p>
          <a:p>
            <a:pPr>
              <a:buFont typeface="Arial"/>
              <a:buChar char="•"/>
              <a:defRPr/>
            </a:pPr>
            <a:r>
              <a:rPr lang="en-US" dirty="0" smtClean="0"/>
              <a:t>Fill-in Questions</a:t>
            </a:r>
          </a:p>
          <a:p>
            <a:pPr>
              <a:defRPr/>
            </a:pPr>
            <a:endParaRPr lang="en-US" dirty="0" smtClean="0"/>
          </a:p>
          <a:p>
            <a:pPr marL="69850" indent="0">
              <a:buFont typeface="Wingdings 2" charset="0"/>
              <a:buNone/>
              <a:defRPr/>
            </a:pPr>
            <a:r>
              <a:rPr lang="en-US" dirty="0" smtClean="0"/>
              <a:t>For selected response questions, students’ scores are figured as the number or proportion of questions answered correctly.</a:t>
            </a:r>
          </a:p>
        </p:txBody>
      </p:sp>
    </p:spTree>
    <p:extLst>
      <p:ext uri="{BB962C8B-B14F-4D97-AF65-F5344CB8AC3E}">
        <p14:creationId xmlns:p14="http://schemas.microsoft.com/office/powerpoint/2010/main" val="1597252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304800" y="457200"/>
            <a:ext cx="8534400" cy="1143000"/>
          </a:xfrm>
        </p:spPr>
        <p:txBody>
          <a:bodyPr>
            <a:normAutofit/>
          </a:bodyPr>
          <a:lstStyle/>
          <a:p>
            <a:r>
              <a:rPr lang="en-US">
                <a:latin typeface="Century Gothic" charset="0"/>
                <a:ea typeface="MS PGothic" charset="0"/>
              </a:rPr>
              <a:t>Extended Written Response</a:t>
            </a:r>
          </a:p>
        </p:txBody>
      </p:sp>
      <p:sp>
        <p:nvSpPr>
          <p:cNvPr id="3" name="Content Placeholder 2"/>
          <p:cNvSpPr>
            <a:spLocks noGrp="1"/>
          </p:cNvSpPr>
          <p:nvPr>
            <p:ph idx="1"/>
          </p:nvPr>
        </p:nvSpPr>
        <p:spPr>
          <a:xfrm>
            <a:off x="304800" y="1905000"/>
            <a:ext cx="8229600" cy="4572000"/>
          </a:xfrm>
        </p:spPr>
        <p:txBody>
          <a:bodyPr>
            <a:normAutofit fontScale="92500" lnSpcReduction="20000"/>
          </a:bodyPr>
          <a:lstStyle/>
          <a:p>
            <a:pPr marL="69850" indent="0">
              <a:buFont typeface="Wingdings 2" charset="0"/>
              <a:buNone/>
              <a:defRPr/>
            </a:pPr>
            <a:r>
              <a:rPr lang="en-US" dirty="0" smtClean="0"/>
              <a:t>Requires students to construct a written answer in response to a question or task rather than select one from a list and is at least several sentences in length:</a:t>
            </a:r>
          </a:p>
          <a:p>
            <a:pPr marL="69850" indent="0">
              <a:buFont typeface="Wingdings 2" charset="0"/>
              <a:buNone/>
              <a:defRPr/>
            </a:pPr>
            <a:endParaRPr lang="en-US" dirty="0" smtClean="0"/>
          </a:p>
          <a:p>
            <a:pPr>
              <a:buFont typeface="Arial"/>
              <a:buChar char="•"/>
              <a:defRPr/>
            </a:pPr>
            <a:r>
              <a:rPr lang="en-US" dirty="0" smtClean="0"/>
              <a:t>Compare pieces of literature, solutions to environmental problems, or economic events</a:t>
            </a:r>
          </a:p>
          <a:p>
            <a:pPr>
              <a:buFont typeface="Arial"/>
              <a:buChar char="•"/>
              <a:defRPr/>
            </a:pPr>
            <a:r>
              <a:rPr lang="en-US" dirty="0" smtClean="0"/>
              <a:t>Analyze art work, forms of government, or solutions to problems</a:t>
            </a:r>
          </a:p>
          <a:p>
            <a:pPr>
              <a:buFont typeface="Arial"/>
              <a:buChar char="•"/>
              <a:defRPr/>
            </a:pPr>
            <a:r>
              <a:rPr lang="en-US" dirty="0" smtClean="0"/>
              <a:t>Interpret music or scientific information</a:t>
            </a:r>
          </a:p>
          <a:p>
            <a:pPr marL="69850" indent="0">
              <a:buFont typeface="Wingdings 2" charset="0"/>
              <a:buNone/>
              <a:defRPr/>
            </a:pPr>
            <a:endParaRPr lang="en-US" dirty="0" smtClean="0"/>
          </a:p>
          <a:p>
            <a:pPr marL="69850" indent="0">
              <a:buFont typeface="Wingdings 2" charset="0"/>
              <a:buNone/>
              <a:defRPr/>
            </a:pPr>
            <a:r>
              <a:rPr lang="en-US" dirty="0" smtClean="0"/>
              <a:t>Students are typically scored using a rubric.</a:t>
            </a:r>
          </a:p>
        </p:txBody>
      </p:sp>
    </p:spTree>
    <p:extLst>
      <p:ext uri="{BB962C8B-B14F-4D97-AF65-F5344CB8AC3E}">
        <p14:creationId xmlns:p14="http://schemas.microsoft.com/office/powerpoint/2010/main" val="4167851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304800" y="466436"/>
            <a:ext cx="8534400" cy="1066800"/>
          </a:xfrm>
        </p:spPr>
        <p:txBody>
          <a:bodyPr/>
          <a:lstStyle/>
          <a:p>
            <a:r>
              <a:rPr lang="en-US" dirty="0">
                <a:latin typeface="Century Gothic" charset="0"/>
                <a:ea typeface="MS PGothic" charset="0"/>
              </a:rPr>
              <a:t>Performance Assessment</a:t>
            </a:r>
          </a:p>
        </p:txBody>
      </p:sp>
      <p:sp>
        <p:nvSpPr>
          <p:cNvPr id="3" name="Content Placeholder 2"/>
          <p:cNvSpPr>
            <a:spLocks noGrp="1"/>
          </p:cNvSpPr>
          <p:nvPr>
            <p:ph idx="1"/>
          </p:nvPr>
        </p:nvSpPr>
        <p:spPr>
          <a:xfrm>
            <a:off x="304800" y="1752600"/>
            <a:ext cx="8534400" cy="4648200"/>
          </a:xfrm>
        </p:spPr>
        <p:txBody>
          <a:bodyPr>
            <a:normAutofit fontScale="92500" lnSpcReduction="20000"/>
          </a:bodyPr>
          <a:lstStyle/>
          <a:p>
            <a:pPr marL="69850" indent="0">
              <a:buFont typeface="Wingdings 2" charset="0"/>
              <a:buNone/>
              <a:defRPr/>
            </a:pPr>
            <a:r>
              <a:rPr lang="en-US" dirty="0" smtClean="0"/>
              <a:t>Students complete a performance or product:</a:t>
            </a:r>
          </a:p>
          <a:p>
            <a:pPr marL="69850" indent="0">
              <a:buFont typeface="Wingdings 2" charset="0"/>
              <a:buNone/>
              <a:defRPr/>
            </a:pPr>
            <a:endParaRPr lang="en-US" dirty="0" smtClean="0"/>
          </a:p>
          <a:p>
            <a:pPr>
              <a:buFont typeface="Arial"/>
              <a:buChar char="•"/>
              <a:defRPr/>
            </a:pPr>
            <a:r>
              <a:rPr lang="en-US" dirty="0" smtClean="0"/>
              <a:t>Playing a musical instrument</a:t>
            </a:r>
          </a:p>
          <a:p>
            <a:pPr>
              <a:buFont typeface="Arial"/>
              <a:buChar char="•"/>
              <a:defRPr/>
            </a:pPr>
            <a:r>
              <a:rPr lang="en-US" dirty="0" smtClean="0"/>
              <a:t>Carrying out the steps in a science experiment</a:t>
            </a:r>
          </a:p>
          <a:p>
            <a:pPr>
              <a:buFont typeface="Arial"/>
              <a:buChar char="•"/>
              <a:defRPr/>
            </a:pPr>
            <a:r>
              <a:rPr lang="en-US" dirty="0" smtClean="0"/>
              <a:t>Designing a zoo with the maximum space for the animals</a:t>
            </a:r>
          </a:p>
          <a:p>
            <a:pPr>
              <a:buFont typeface="Arial"/>
              <a:buChar char="•"/>
              <a:defRPr/>
            </a:pPr>
            <a:r>
              <a:rPr lang="en-US" dirty="0" smtClean="0"/>
              <a:t>Creating a lab report</a:t>
            </a:r>
          </a:p>
          <a:p>
            <a:pPr>
              <a:buFont typeface="Arial"/>
              <a:buChar char="•"/>
              <a:defRPr/>
            </a:pPr>
            <a:r>
              <a:rPr lang="en-US" dirty="0" smtClean="0"/>
              <a:t>Creating a work of art</a:t>
            </a:r>
          </a:p>
          <a:p>
            <a:pPr marL="69850" indent="0">
              <a:buFont typeface="Wingdings 2" charset="0"/>
              <a:buNone/>
              <a:defRPr/>
            </a:pPr>
            <a:endParaRPr lang="en-US" dirty="0" smtClean="0"/>
          </a:p>
          <a:p>
            <a:pPr marL="69850" indent="0">
              <a:buFont typeface="Wingdings 2" charset="0"/>
              <a:buNone/>
              <a:defRPr/>
            </a:pPr>
            <a:r>
              <a:rPr lang="en-US" dirty="0" smtClean="0"/>
              <a:t>Students are typically scored using a rubric or scoring guide.</a:t>
            </a:r>
          </a:p>
        </p:txBody>
      </p:sp>
    </p:spTree>
    <p:extLst>
      <p:ext uri="{BB962C8B-B14F-4D97-AF65-F5344CB8AC3E}">
        <p14:creationId xmlns:p14="http://schemas.microsoft.com/office/powerpoint/2010/main" val="4245990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304800" y="457200"/>
            <a:ext cx="8534400" cy="1066800"/>
          </a:xfrm>
        </p:spPr>
        <p:txBody>
          <a:bodyPr/>
          <a:lstStyle/>
          <a:p>
            <a:r>
              <a:rPr lang="en-US" dirty="0">
                <a:latin typeface="Century Gothic" charset="0"/>
                <a:ea typeface="MS PGothic" charset="0"/>
              </a:rPr>
              <a:t>Personal Communication</a:t>
            </a:r>
          </a:p>
        </p:txBody>
      </p:sp>
      <p:sp>
        <p:nvSpPr>
          <p:cNvPr id="3" name="Content Placeholder 2"/>
          <p:cNvSpPr>
            <a:spLocks noGrp="1"/>
          </p:cNvSpPr>
          <p:nvPr>
            <p:ph idx="1"/>
          </p:nvPr>
        </p:nvSpPr>
        <p:spPr>
          <a:xfrm>
            <a:off x="304800" y="1752600"/>
            <a:ext cx="8534400" cy="4648200"/>
          </a:xfrm>
        </p:spPr>
        <p:txBody>
          <a:bodyPr>
            <a:normAutofit fontScale="92500" lnSpcReduction="20000"/>
          </a:bodyPr>
          <a:lstStyle/>
          <a:p>
            <a:pPr marL="69850" indent="0">
              <a:buFont typeface="Wingdings 2" charset="0"/>
              <a:buNone/>
              <a:defRPr/>
            </a:pPr>
            <a:r>
              <a:rPr lang="en-US" dirty="0" smtClean="0"/>
              <a:t>We find out what students have learned by interacting with them:</a:t>
            </a:r>
          </a:p>
          <a:p>
            <a:pPr marL="69850" indent="0">
              <a:buFont typeface="Wingdings 2" charset="0"/>
              <a:buNone/>
              <a:defRPr/>
            </a:pPr>
            <a:endParaRPr lang="en-US" dirty="0" smtClean="0"/>
          </a:p>
          <a:p>
            <a:pPr>
              <a:buFont typeface="Arial"/>
              <a:buChar char="•"/>
              <a:defRPr/>
            </a:pPr>
            <a:r>
              <a:rPr lang="en-US" dirty="0" smtClean="0"/>
              <a:t>Looking at and responding to students’ comments in journals and logs</a:t>
            </a:r>
          </a:p>
          <a:p>
            <a:pPr>
              <a:buFont typeface="Arial"/>
              <a:buChar char="•"/>
              <a:defRPr/>
            </a:pPr>
            <a:r>
              <a:rPr lang="en-US" dirty="0" smtClean="0"/>
              <a:t>Asking questions during math games</a:t>
            </a:r>
          </a:p>
          <a:p>
            <a:pPr>
              <a:buFont typeface="Arial"/>
              <a:buChar char="•"/>
              <a:defRPr/>
            </a:pPr>
            <a:r>
              <a:rPr lang="en-US" dirty="0" smtClean="0"/>
              <a:t>Conferring with students</a:t>
            </a:r>
          </a:p>
          <a:p>
            <a:pPr>
              <a:buFont typeface="Arial"/>
              <a:buChar char="•"/>
              <a:defRPr/>
            </a:pPr>
            <a:r>
              <a:rPr lang="en-US" dirty="0" smtClean="0"/>
              <a:t>Listening to students as they participate in class</a:t>
            </a:r>
          </a:p>
          <a:p>
            <a:pPr marL="69850" indent="0">
              <a:buFont typeface="Wingdings 2" charset="0"/>
              <a:buNone/>
              <a:defRPr/>
            </a:pPr>
            <a:endParaRPr lang="en-US" dirty="0" smtClean="0"/>
          </a:p>
          <a:p>
            <a:pPr marL="69850" indent="0">
              <a:buFont typeface="Wingdings 2" charset="0"/>
              <a:buNone/>
              <a:defRPr/>
            </a:pPr>
            <a:r>
              <a:rPr lang="en-US" dirty="0" smtClean="0"/>
              <a:t>Students’ scores may be decided similarly to the other assessments depending upon the questions and communication.</a:t>
            </a:r>
          </a:p>
        </p:txBody>
      </p:sp>
    </p:spTree>
    <p:extLst>
      <p:ext uri="{BB962C8B-B14F-4D97-AF65-F5344CB8AC3E}">
        <p14:creationId xmlns:p14="http://schemas.microsoft.com/office/powerpoint/2010/main" val="323279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284163" y="457200"/>
            <a:ext cx="8574087" cy="1141022"/>
          </a:xfrm>
        </p:spPr>
        <p:txBody>
          <a:bodyPr/>
          <a:lstStyle/>
          <a:p>
            <a:r>
              <a:rPr lang="en-US">
                <a:latin typeface="Century Gothic" charset="0"/>
                <a:ea typeface="MS PGothic" charset="0"/>
              </a:rPr>
              <a:t>Assessments</a:t>
            </a:r>
          </a:p>
        </p:txBody>
      </p:sp>
      <p:sp>
        <p:nvSpPr>
          <p:cNvPr id="3" name="Content Placeholder 2"/>
          <p:cNvSpPr>
            <a:spLocks noGrp="1"/>
          </p:cNvSpPr>
          <p:nvPr>
            <p:ph idx="1"/>
          </p:nvPr>
        </p:nvSpPr>
        <p:spPr>
          <a:xfrm>
            <a:off x="284163" y="2133600"/>
            <a:ext cx="8574087" cy="3992563"/>
          </a:xfrm>
        </p:spPr>
        <p:txBody>
          <a:bodyPr/>
          <a:lstStyle/>
          <a:p>
            <a:pPr marL="69850" indent="0">
              <a:buFont typeface="Wingdings 2" charset="0"/>
              <a:buNone/>
              <a:defRPr/>
            </a:pPr>
            <a:r>
              <a:rPr lang="en-US" dirty="0" smtClean="0"/>
              <a:t>Four categories:</a:t>
            </a:r>
          </a:p>
          <a:p>
            <a:pPr marL="69850" indent="0">
              <a:buFont typeface="Wingdings 2" charset="0"/>
              <a:buNone/>
              <a:defRPr/>
            </a:pPr>
            <a:endParaRPr lang="en-US" dirty="0" smtClean="0"/>
          </a:p>
          <a:p>
            <a:pPr marL="527050" indent="-457200">
              <a:buFont typeface="+mj-lt"/>
              <a:buAutoNum type="arabicPeriod"/>
              <a:defRPr/>
            </a:pPr>
            <a:r>
              <a:rPr lang="en-US" dirty="0" smtClean="0"/>
              <a:t>Selected response and short answer</a:t>
            </a:r>
          </a:p>
          <a:p>
            <a:pPr marL="527050" indent="-457200">
              <a:buFont typeface="+mj-lt"/>
              <a:buAutoNum type="arabicPeriod"/>
              <a:defRPr/>
            </a:pPr>
            <a:r>
              <a:rPr lang="en-US" dirty="0" smtClean="0"/>
              <a:t>Extended written response</a:t>
            </a:r>
          </a:p>
          <a:p>
            <a:pPr marL="527050" indent="-457200">
              <a:buFont typeface="+mj-lt"/>
              <a:buAutoNum type="arabicPeriod"/>
              <a:defRPr/>
            </a:pPr>
            <a:r>
              <a:rPr lang="en-US" dirty="0" smtClean="0"/>
              <a:t>Performance assessment</a:t>
            </a:r>
          </a:p>
          <a:p>
            <a:pPr marL="527050" indent="-457200">
              <a:buFont typeface="+mj-lt"/>
              <a:buAutoNum type="arabicPeriod"/>
              <a:defRPr/>
            </a:pPr>
            <a:r>
              <a:rPr lang="en-US" dirty="0" smtClean="0"/>
              <a:t>Personal communication</a:t>
            </a:r>
          </a:p>
        </p:txBody>
      </p:sp>
    </p:spTree>
    <p:extLst>
      <p:ext uri="{BB962C8B-B14F-4D97-AF65-F5344CB8AC3E}">
        <p14:creationId xmlns:p14="http://schemas.microsoft.com/office/powerpoint/2010/main" val="3056609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Learning Principles </a:t>
            </a:r>
            <a:endParaRPr lang="en-US" dirty="0"/>
          </a:p>
        </p:txBody>
      </p:sp>
      <p:sp>
        <p:nvSpPr>
          <p:cNvPr id="3" name="Content Placeholder 2"/>
          <p:cNvSpPr>
            <a:spLocks noGrp="1"/>
          </p:cNvSpPr>
          <p:nvPr>
            <p:ph idx="1"/>
          </p:nvPr>
        </p:nvSpPr>
        <p:spPr>
          <a:xfrm>
            <a:off x="838199" y="2057400"/>
            <a:ext cx="8020051" cy="4297363"/>
          </a:xfrm>
        </p:spPr>
        <p:txBody>
          <a:bodyPr/>
          <a:lstStyle/>
          <a:p>
            <a:pPr marL="0" indent="0">
              <a:buNone/>
            </a:pPr>
            <a:r>
              <a:rPr lang="en-US" dirty="0" smtClean="0"/>
              <a:t>Think back to your many prior experiences with well-designed learning, </a:t>
            </a:r>
            <a:r>
              <a:rPr lang="en-US" i="1" dirty="0" smtClean="0"/>
              <a:t>both in and out of school.</a:t>
            </a:r>
            <a:r>
              <a:rPr lang="en-US" dirty="0" smtClean="0"/>
              <a:t>  What was the most </a:t>
            </a:r>
            <a:r>
              <a:rPr lang="en-US" b="1" dirty="0" smtClean="0"/>
              <a:t>well-designed learning experience </a:t>
            </a:r>
            <a:r>
              <a:rPr lang="en-US" dirty="0" smtClean="0"/>
              <a:t>you have ever encountered as a learner?  What features of the design – </a:t>
            </a:r>
            <a:r>
              <a:rPr lang="en-US" i="1" dirty="0" smtClean="0"/>
              <a:t>not </a:t>
            </a:r>
            <a:r>
              <a:rPr lang="en-US" dirty="0" smtClean="0"/>
              <a:t>the teacher’s style or your interests – made the learning so </a:t>
            </a:r>
            <a:r>
              <a:rPr lang="en-US" b="1" dirty="0" smtClean="0"/>
              <a:t>engaging and effective</a:t>
            </a:r>
            <a:r>
              <a:rPr lang="en-US" dirty="0" smtClean="0"/>
              <a:t>?</a:t>
            </a:r>
          </a:p>
          <a:p>
            <a:pPr lvl="1"/>
            <a:r>
              <a:rPr lang="en-US" dirty="0" smtClean="0"/>
              <a:t>Design elements include: challenges posed, sequence of activities, resources provided, assignments, assessments, groupings, teacher’s role, etc.</a:t>
            </a:r>
          </a:p>
          <a:p>
            <a:pPr marL="0" indent="-3175">
              <a:buNone/>
            </a:pPr>
            <a:r>
              <a:rPr lang="en-US" dirty="0" smtClean="0"/>
              <a:t>Describe the design.</a:t>
            </a:r>
          </a:p>
        </p:txBody>
      </p:sp>
    </p:spTree>
    <p:extLst>
      <p:ext uri="{BB962C8B-B14F-4D97-AF65-F5344CB8AC3E}">
        <p14:creationId xmlns:p14="http://schemas.microsoft.com/office/powerpoint/2010/main" val="1087743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284163" y="457200"/>
            <a:ext cx="8574087" cy="1141022"/>
          </a:xfrm>
        </p:spPr>
        <p:txBody>
          <a:bodyPr/>
          <a:lstStyle/>
          <a:p>
            <a:r>
              <a:rPr lang="en-US" dirty="0">
                <a:latin typeface="Century Gothic" charset="0"/>
                <a:ea typeface="MS PGothic" charset="0"/>
              </a:rPr>
              <a:t>Performance Tasks</a:t>
            </a:r>
          </a:p>
        </p:txBody>
      </p:sp>
      <p:sp>
        <p:nvSpPr>
          <p:cNvPr id="60418" name="Content Placeholder 2"/>
          <p:cNvSpPr>
            <a:spLocks noGrp="1"/>
          </p:cNvSpPr>
          <p:nvPr>
            <p:ph sz="quarter" idx="4294967295"/>
          </p:nvPr>
        </p:nvSpPr>
        <p:spPr>
          <a:xfrm>
            <a:off x="1042988" y="2312988"/>
            <a:ext cx="3419475" cy="3494087"/>
          </a:xfrm>
          <a:prstGeom prst="rect">
            <a:avLst/>
          </a:prstGeom>
        </p:spPr>
        <p:txBody>
          <a:bodyPr/>
          <a:lstStyle/>
          <a:p>
            <a:pPr marL="69850" indent="0">
              <a:buFont typeface="Wingdings 2" charset="0"/>
              <a:buNone/>
            </a:pPr>
            <a:r>
              <a:rPr lang="en-US" dirty="0">
                <a:latin typeface="Century Gothic" charset="0"/>
                <a:ea typeface="MS PGothic" charset="0"/>
              </a:rPr>
              <a:t>Authentic Assessment</a:t>
            </a:r>
          </a:p>
          <a:p>
            <a:pPr marL="69850" indent="0">
              <a:buFont typeface="Wingdings 2" charset="0"/>
              <a:buNone/>
            </a:pPr>
            <a:endParaRPr lang="en-US" dirty="0">
              <a:latin typeface="Century Gothic" charset="0"/>
              <a:ea typeface="MS PGothic" charset="0"/>
            </a:endParaRPr>
          </a:p>
          <a:p>
            <a:pPr marL="69850" indent="0">
              <a:buFont typeface="Wingdings 2" charset="0"/>
              <a:buNone/>
            </a:pPr>
            <a:r>
              <a:rPr lang="en-US" dirty="0">
                <a:latin typeface="Century Gothic" charset="0"/>
                <a:ea typeface="MS PGothic" charset="0"/>
              </a:rPr>
              <a:t>What is the “game” for each unit?</a:t>
            </a:r>
          </a:p>
        </p:txBody>
      </p:sp>
      <p:sp>
        <p:nvSpPr>
          <p:cNvPr id="60419" name="Content Placeholder 3"/>
          <p:cNvSpPr>
            <a:spLocks noGrp="1"/>
          </p:cNvSpPr>
          <p:nvPr>
            <p:ph sz="quarter" idx="4294967295"/>
          </p:nvPr>
        </p:nvSpPr>
        <p:spPr>
          <a:xfrm>
            <a:off x="4645025" y="2312988"/>
            <a:ext cx="3419475" cy="3494087"/>
          </a:xfrm>
          <a:prstGeom prst="rect">
            <a:avLst/>
          </a:prstGeom>
        </p:spPr>
        <p:txBody>
          <a:bodyPr/>
          <a:lstStyle/>
          <a:p>
            <a:endParaRPr lang="en-US">
              <a:latin typeface="Century Gothic" charset="0"/>
              <a:ea typeface="MS PGothic" charset="0"/>
            </a:endParaRPr>
          </a:p>
        </p:txBody>
      </p:sp>
      <p:pic>
        <p:nvPicPr>
          <p:cNvPr id="60420" name="Shape 98"/>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438400"/>
            <a:ext cx="3862388"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5794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284163" y="457200"/>
            <a:ext cx="8574087" cy="1141022"/>
          </a:xfrm>
        </p:spPr>
        <p:txBody>
          <a:bodyPr/>
          <a:lstStyle/>
          <a:p>
            <a:r>
              <a:rPr lang="en-US" dirty="0">
                <a:latin typeface="Century Gothic" charset="0"/>
                <a:ea typeface="MS PGothic" charset="0"/>
              </a:rPr>
              <a:t>A performance task is not…</a:t>
            </a:r>
          </a:p>
        </p:txBody>
      </p:sp>
      <p:sp>
        <p:nvSpPr>
          <p:cNvPr id="3" name="Content Placeholder 2"/>
          <p:cNvSpPr>
            <a:spLocks noGrp="1"/>
          </p:cNvSpPr>
          <p:nvPr>
            <p:ph idx="1"/>
          </p:nvPr>
        </p:nvSpPr>
        <p:spPr>
          <a:xfrm>
            <a:off x="284163" y="2133600"/>
            <a:ext cx="8574087" cy="3992563"/>
          </a:xfrm>
        </p:spPr>
        <p:txBody>
          <a:bodyPr/>
          <a:lstStyle/>
          <a:p>
            <a:pPr marL="393700" indent="-342900">
              <a:spcBef>
                <a:spcPts val="0"/>
              </a:spcBef>
              <a:buClr>
                <a:schemeClr val="dk1"/>
              </a:buClr>
              <a:buSzPct val="100000"/>
              <a:buFont typeface="Arial"/>
              <a:buChar char="•"/>
              <a:defRPr/>
            </a:pPr>
            <a:r>
              <a:rPr lang="en" dirty="0" smtClean="0"/>
              <a:t>interviewing a family member and “writing about it</a:t>
            </a:r>
            <a:r>
              <a:rPr lang="en" dirty="0" smtClean="0"/>
              <a:t>.”</a:t>
            </a:r>
            <a:endParaRPr lang="en-US" dirty="0" smtClean="0"/>
          </a:p>
          <a:p>
            <a:pPr marL="50800" indent="0">
              <a:spcBef>
                <a:spcPts val="0"/>
              </a:spcBef>
              <a:buClr>
                <a:schemeClr val="dk1"/>
              </a:buClr>
              <a:buSzPct val="100000"/>
              <a:buNone/>
              <a:defRPr/>
            </a:pPr>
            <a:endParaRPr lang="en" dirty="0" smtClean="0"/>
          </a:p>
          <a:p>
            <a:pPr marL="393700" indent="-342900">
              <a:spcBef>
                <a:spcPts val="0"/>
              </a:spcBef>
              <a:buClr>
                <a:schemeClr val="dk1"/>
              </a:buClr>
              <a:buSzPct val="100000"/>
              <a:buFont typeface="Arial"/>
              <a:buChar char="•"/>
              <a:defRPr/>
            </a:pPr>
            <a:r>
              <a:rPr lang="en" dirty="0" smtClean="0"/>
              <a:t>summarizing the book you’ve read and some kind of prop that you’ve created to represent the </a:t>
            </a:r>
            <a:r>
              <a:rPr lang="en" dirty="0" smtClean="0"/>
              <a:t>book</a:t>
            </a:r>
            <a:endParaRPr lang="en-US" dirty="0" smtClean="0"/>
          </a:p>
          <a:p>
            <a:pPr marL="50800" indent="0">
              <a:spcBef>
                <a:spcPts val="0"/>
              </a:spcBef>
              <a:buClr>
                <a:schemeClr val="dk1"/>
              </a:buClr>
              <a:buSzPct val="100000"/>
              <a:buNone/>
              <a:defRPr/>
            </a:pPr>
            <a:endParaRPr lang="en" dirty="0" smtClean="0"/>
          </a:p>
          <a:p>
            <a:pPr marL="393700" indent="-342900">
              <a:spcBef>
                <a:spcPts val="0"/>
              </a:spcBef>
              <a:buClr>
                <a:schemeClr val="dk1"/>
              </a:buClr>
              <a:buSzPct val="100000"/>
              <a:buFont typeface="Arial"/>
              <a:buChar char="•"/>
              <a:defRPr/>
            </a:pPr>
            <a:r>
              <a:rPr lang="en" dirty="0" smtClean="0"/>
              <a:t>making an igloo out of sugar cubes, or a fort out of popsicle sticks, or a diorama, or a mobile, or a mask, or a model of a castle...</a:t>
            </a:r>
          </a:p>
          <a:p>
            <a:pPr marL="69850" indent="0">
              <a:buFont typeface="Wingdings 2" charset="0"/>
              <a:buNone/>
              <a:defRPr/>
            </a:pPr>
            <a:endParaRPr lang="en-US" dirty="0"/>
          </a:p>
        </p:txBody>
      </p:sp>
    </p:spTree>
    <p:extLst>
      <p:ext uri="{BB962C8B-B14F-4D97-AF65-F5344CB8AC3E}">
        <p14:creationId xmlns:p14="http://schemas.microsoft.com/office/powerpoint/2010/main" val="1184208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a:latin typeface="Century Gothic" charset="0"/>
                <a:ea typeface="MS PGothic" charset="0"/>
              </a:rPr>
              <a:t>Performance Task Traits</a:t>
            </a:r>
          </a:p>
        </p:txBody>
      </p:sp>
      <p:sp>
        <p:nvSpPr>
          <p:cNvPr id="3" name="Content Placeholder 2"/>
          <p:cNvSpPr>
            <a:spLocks noGrp="1"/>
          </p:cNvSpPr>
          <p:nvPr>
            <p:ph idx="1"/>
          </p:nvPr>
        </p:nvSpPr>
        <p:spPr>
          <a:xfrm>
            <a:off x="284163" y="2133600"/>
            <a:ext cx="8574087" cy="4572000"/>
          </a:xfrm>
        </p:spPr>
        <p:txBody>
          <a:bodyPr>
            <a:normAutofit/>
          </a:bodyPr>
          <a:lstStyle/>
          <a:p>
            <a:pPr marL="38100" indent="0">
              <a:spcBef>
                <a:spcPts val="0"/>
              </a:spcBef>
              <a:buClr>
                <a:schemeClr val="dk1"/>
              </a:buClr>
              <a:buSzPct val="100000"/>
              <a:buNone/>
              <a:defRPr/>
            </a:pPr>
            <a:r>
              <a:rPr lang="en" dirty="0" smtClean="0"/>
              <a:t>Read page 154 and the accompanying vignettes.</a:t>
            </a:r>
          </a:p>
          <a:p>
            <a:pPr marL="38100" indent="0">
              <a:spcBef>
                <a:spcPts val="0"/>
              </a:spcBef>
              <a:buClr>
                <a:schemeClr val="dk1"/>
              </a:buClr>
              <a:buSzPct val="100000"/>
              <a:buNone/>
              <a:defRPr/>
            </a:pPr>
            <a:endParaRPr lang="en-US" dirty="0" smtClean="0"/>
          </a:p>
          <a:p>
            <a:pPr marL="38100" indent="0">
              <a:spcBef>
                <a:spcPts val="0"/>
              </a:spcBef>
              <a:buClr>
                <a:schemeClr val="dk1"/>
              </a:buClr>
              <a:buSzPct val="100000"/>
              <a:buNone/>
              <a:defRPr/>
            </a:pPr>
            <a:r>
              <a:rPr lang="en" dirty="0" smtClean="0"/>
              <a:t>Try </a:t>
            </a:r>
            <a:r>
              <a:rPr lang="en" dirty="0" smtClean="0"/>
              <a:t>to visualize a performance task for one of the units you teach. </a:t>
            </a:r>
            <a:r>
              <a:rPr lang="en" dirty="0" smtClean="0"/>
              <a:t>How might that look in your classroom?</a:t>
            </a:r>
          </a:p>
          <a:p>
            <a:pPr>
              <a:spcBef>
                <a:spcPts val="0"/>
              </a:spcBef>
              <a:buFont typeface="Wingdings 2" charset="0"/>
              <a:buNone/>
              <a:defRPr/>
            </a:pPr>
            <a:endParaRPr lang="en" sz="1600" dirty="0" smtClean="0"/>
          </a:p>
          <a:p>
            <a:pPr>
              <a:spcBef>
                <a:spcPts val="0"/>
              </a:spcBef>
              <a:buFont typeface="Wingdings 2" charset="0"/>
              <a:buNone/>
              <a:defRPr/>
            </a:pPr>
            <a:endParaRPr lang="en-US" sz="1600" dirty="0" smtClean="0"/>
          </a:p>
          <a:p>
            <a:pPr>
              <a:spcBef>
                <a:spcPts val="0"/>
              </a:spcBef>
              <a:buFont typeface="Wingdings 2" charset="0"/>
              <a:buNone/>
              <a:defRPr/>
            </a:pPr>
            <a:endParaRPr lang="en-US" sz="1600" dirty="0"/>
          </a:p>
          <a:p>
            <a:pPr>
              <a:spcBef>
                <a:spcPts val="0"/>
              </a:spcBef>
              <a:buFont typeface="Wingdings 2" charset="0"/>
              <a:buNone/>
              <a:defRPr/>
            </a:pPr>
            <a:endParaRPr lang="en-US" sz="1600" dirty="0" smtClean="0"/>
          </a:p>
          <a:p>
            <a:pPr>
              <a:spcBef>
                <a:spcPts val="0"/>
              </a:spcBef>
              <a:buFont typeface="Wingdings 2" charset="0"/>
              <a:buNone/>
              <a:defRPr/>
            </a:pPr>
            <a:endParaRPr lang="en-US" sz="1600" dirty="0"/>
          </a:p>
          <a:p>
            <a:pPr>
              <a:spcBef>
                <a:spcPts val="0"/>
              </a:spcBef>
              <a:buFont typeface="Wingdings 2" charset="0"/>
              <a:buNone/>
              <a:defRPr/>
            </a:pPr>
            <a:endParaRPr lang="en-US" sz="1600" dirty="0" smtClean="0"/>
          </a:p>
          <a:p>
            <a:pPr>
              <a:spcBef>
                <a:spcPts val="0"/>
              </a:spcBef>
              <a:buFont typeface="Wingdings 2" charset="0"/>
              <a:buNone/>
              <a:defRPr/>
            </a:pPr>
            <a:endParaRPr lang="en-US" sz="1600" dirty="0"/>
          </a:p>
          <a:p>
            <a:pPr>
              <a:spcBef>
                <a:spcPts val="0"/>
              </a:spcBef>
              <a:buFont typeface="Wingdings 2" charset="0"/>
              <a:buNone/>
              <a:defRPr/>
            </a:pPr>
            <a:endParaRPr lang="en-US" sz="1600" dirty="0" smtClean="0"/>
          </a:p>
          <a:p>
            <a:pPr>
              <a:spcBef>
                <a:spcPts val="0"/>
              </a:spcBef>
              <a:buFont typeface="Wingdings 2" charset="0"/>
              <a:buNone/>
              <a:defRPr/>
            </a:pPr>
            <a:endParaRPr lang="en-US" sz="1600" dirty="0"/>
          </a:p>
          <a:p>
            <a:pPr marL="69850" indent="0">
              <a:buFont typeface="Wingdings 2" charset="0"/>
              <a:buNone/>
              <a:defRPr/>
            </a:pPr>
            <a:endParaRPr lang="en-US" dirty="0"/>
          </a:p>
        </p:txBody>
      </p:sp>
      <p:pic>
        <p:nvPicPr>
          <p:cNvPr id="2" name="Picture 1" descr="Screen Shot 2014-06-15 at 7.09.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3685474"/>
            <a:ext cx="4191000" cy="2914302"/>
          </a:xfrm>
          <a:prstGeom prst="rect">
            <a:avLst/>
          </a:prstGeom>
        </p:spPr>
      </p:pic>
    </p:spTree>
    <p:extLst>
      <p:ext uri="{BB962C8B-B14F-4D97-AF65-F5344CB8AC3E}">
        <p14:creationId xmlns:p14="http://schemas.microsoft.com/office/powerpoint/2010/main" val="3602651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r>
              <a:rPr lang="en-US">
                <a:latin typeface="Century Gothic" charset="0"/>
                <a:ea typeface="MS PGothic" charset="0"/>
              </a:rPr>
              <a:t>Performance tasks…</a:t>
            </a:r>
          </a:p>
        </p:txBody>
      </p:sp>
      <p:sp>
        <p:nvSpPr>
          <p:cNvPr id="3" name="Content Placeholder 2"/>
          <p:cNvSpPr>
            <a:spLocks noGrp="1"/>
          </p:cNvSpPr>
          <p:nvPr>
            <p:ph idx="1"/>
          </p:nvPr>
        </p:nvSpPr>
        <p:spPr>
          <a:xfrm>
            <a:off x="284163" y="2133600"/>
            <a:ext cx="8574087" cy="3992563"/>
          </a:xfrm>
        </p:spPr>
        <p:txBody>
          <a:bodyPr/>
          <a:lstStyle/>
          <a:p>
            <a:pPr>
              <a:spcBef>
                <a:spcPts val="0"/>
              </a:spcBef>
              <a:buFont typeface="Wingdings 2" charset="0"/>
              <a:buNone/>
              <a:defRPr/>
            </a:pPr>
            <a:r>
              <a:rPr lang="en" dirty="0" smtClean="0"/>
              <a:t>...must be aligned to the essential questions and demonstrate their enduring understanding.</a:t>
            </a:r>
          </a:p>
          <a:p>
            <a:pPr>
              <a:spcBef>
                <a:spcPts val="0"/>
              </a:spcBef>
              <a:buFont typeface="Wingdings 2" charset="0"/>
              <a:buNone/>
              <a:defRPr/>
            </a:pPr>
            <a:endParaRPr lang="en" dirty="0" smtClean="0"/>
          </a:p>
          <a:p>
            <a:pPr>
              <a:spcBef>
                <a:spcPts val="0"/>
              </a:spcBef>
              <a:buFont typeface="Wingdings 2" charset="0"/>
              <a:buNone/>
              <a:defRPr/>
            </a:pPr>
            <a:r>
              <a:rPr lang="en" dirty="0" smtClean="0"/>
              <a:t>...enable the students to demonstrate the knowledge and skills gained in the unit.</a:t>
            </a:r>
          </a:p>
          <a:p>
            <a:pPr marL="69850" indent="0">
              <a:buFont typeface="Wingdings 2" charset="0"/>
              <a:buNone/>
              <a:defRPr/>
            </a:pPr>
            <a:endParaRPr lang="en-US" dirty="0"/>
          </a:p>
        </p:txBody>
      </p:sp>
    </p:spTree>
    <p:extLst>
      <p:ext uri="{BB962C8B-B14F-4D97-AF65-F5344CB8AC3E}">
        <p14:creationId xmlns:p14="http://schemas.microsoft.com/office/powerpoint/2010/main" val="1270065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457200"/>
            <a:ext cx="8574087" cy="1141022"/>
          </a:xfrm>
        </p:spPr>
        <p:txBody>
          <a:bodyPr/>
          <a:lstStyle/>
          <a:p>
            <a:r>
              <a:rPr lang="en-US" dirty="0" smtClean="0"/>
              <a:t>Key Validity Question	</a:t>
            </a:r>
            <a:endParaRPr lang="en-US" dirty="0"/>
          </a:p>
        </p:txBody>
      </p:sp>
      <p:sp>
        <p:nvSpPr>
          <p:cNvPr id="3" name="Content Placeholder 2"/>
          <p:cNvSpPr>
            <a:spLocks noGrp="1"/>
          </p:cNvSpPr>
          <p:nvPr>
            <p:ph idx="1"/>
          </p:nvPr>
        </p:nvSpPr>
        <p:spPr>
          <a:xfrm>
            <a:off x="284163" y="2133600"/>
            <a:ext cx="8574088" cy="3992563"/>
          </a:xfrm>
        </p:spPr>
        <p:txBody>
          <a:bodyPr>
            <a:normAutofit/>
          </a:bodyPr>
          <a:lstStyle/>
          <a:p>
            <a:pPr marL="514350" indent="-514350">
              <a:buFont typeface="+mj-lt"/>
              <a:buAutoNum type="arabicPeriod"/>
            </a:pPr>
            <a:r>
              <a:rPr lang="en-US" sz="2800" dirty="0" smtClean="0"/>
              <a:t>Could the performance be accomplished (or the test be passed) without in-depth understanding?</a:t>
            </a:r>
          </a:p>
          <a:p>
            <a:pPr marL="514350" indent="-514350">
              <a:buFont typeface="+mj-lt"/>
              <a:buAutoNum type="arabicPeriod"/>
            </a:pPr>
            <a:r>
              <a:rPr lang="en-US" sz="2800" dirty="0" smtClean="0"/>
              <a:t>Could specific performance be poor, but the student still understand the ideas in question?</a:t>
            </a:r>
          </a:p>
          <a:p>
            <a:endParaRPr lang="en-US" sz="2800" dirty="0" smtClean="0"/>
          </a:p>
          <a:p>
            <a:pPr>
              <a:buNone/>
            </a:pPr>
            <a:r>
              <a:rPr lang="en-US" sz="2800" dirty="0" smtClean="0"/>
              <a:t>The goal is to answer NO to both.</a:t>
            </a:r>
          </a:p>
        </p:txBody>
      </p:sp>
    </p:spTree>
    <p:extLst>
      <p:ext uri="{BB962C8B-B14F-4D97-AF65-F5344CB8AC3E}">
        <p14:creationId xmlns:p14="http://schemas.microsoft.com/office/powerpoint/2010/main" val="2858809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 “Picture” of Assessment</a:t>
            </a:r>
            <a:endParaRPr lang="en-US" dirty="0"/>
          </a:p>
        </p:txBody>
      </p:sp>
      <p:pic>
        <p:nvPicPr>
          <p:cNvPr id="4" name="Content Placeholder 3" descr="Screen shot 2012-06-19 at 11.23.31 PM.png"/>
          <p:cNvPicPr>
            <a:picLocks noGrp="1" noChangeAspect="1"/>
          </p:cNvPicPr>
          <p:nvPr>
            <p:ph idx="1"/>
          </p:nvPr>
        </p:nvPicPr>
        <p:blipFill>
          <a:blip r:embed="rId2">
            <a:extLst>
              <a:ext uri="{28A0092B-C50C-407E-A947-70E740481C1C}">
                <a14:useLocalDpi xmlns:a14="http://schemas.microsoft.com/office/drawing/2010/main" val="0"/>
              </a:ext>
            </a:extLst>
          </a:blip>
          <a:srcRect l="-17103" r="-17103"/>
          <a:stretch>
            <a:fillRect/>
          </a:stretch>
        </p:blipFill>
        <p:spPr>
          <a:xfrm>
            <a:off x="284163" y="1828800"/>
            <a:ext cx="8654473" cy="4882685"/>
          </a:xfrm>
        </p:spPr>
      </p:pic>
    </p:spTree>
    <p:extLst>
      <p:ext uri="{BB962C8B-B14F-4D97-AF65-F5344CB8AC3E}">
        <p14:creationId xmlns:p14="http://schemas.microsoft.com/office/powerpoint/2010/main" val="693568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a:xfrm>
            <a:off x="284163" y="457200"/>
            <a:ext cx="8574087" cy="1141022"/>
          </a:xfrm>
        </p:spPr>
        <p:txBody>
          <a:bodyPr>
            <a:normAutofit fontScale="90000"/>
          </a:bodyPr>
          <a:lstStyle/>
          <a:p>
            <a:r>
              <a:rPr lang="en-US" dirty="0">
                <a:latin typeface="Century Gothic" charset="0"/>
                <a:ea typeface="MS PGothic" charset="0"/>
              </a:rPr>
              <a:t>Stage 2: Assessment Expectations</a:t>
            </a:r>
          </a:p>
        </p:txBody>
      </p:sp>
      <p:sp>
        <p:nvSpPr>
          <p:cNvPr id="3" name="Content Placeholder 2"/>
          <p:cNvSpPr>
            <a:spLocks noGrp="1"/>
          </p:cNvSpPr>
          <p:nvPr>
            <p:ph idx="1"/>
          </p:nvPr>
        </p:nvSpPr>
        <p:spPr>
          <a:xfrm>
            <a:off x="284163" y="2133600"/>
            <a:ext cx="8574087" cy="3992563"/>
          </a:xfrm>
        </p:spPr>
        <p:txBody>
          <a:bodyPr>
            <a:normAutofit fontScale="92500" lnSpcReduction="20000"/>
          </a:bodyPr>
          <a:lstStyle/>
          <a:p>
            <a:pPr marL="69850" indent="0">
              <a:buFont typeface="Wingdings 2" charset="0"/>
              <a:buNone/>
              <a:defRPr/>
            </a:pPr>
            <a:r>
              <a:rPr lang="en-US" dirty="0" smtClean="0"/>
              <a:t>Each unit will include:</a:t>
            </a:r>
          </a:p>
          <a:p>
            <a:pPr>
              <a:buFont typeface="Arial"/>
              <a:buChar char="•"/>
              <a:defRPr/>
            </a:pPr>
            <a:r>
              <a:rPr lang="en-US" dirty="0" smtClean="0"/>
              <a:t>A performance task</a:t>
            </a:r>
          </a:p>
          <a:p>
            <a:pPr>
              <a:buFont typeface="Arial"/>
              <a:buChar char="•"/>
              <a:defRPr/>
            </a:pPr>
            <a:r>
              <a:rPr lang="en-US" dirty="0" smtClean="0"/>
              <a:t>3 additional assessments in any combination of the other 3 types of </a:t>
            </a:r>
            <a:r>
              <a:rPr lang="en-US" dirty="0" smtClean="0"/>
              <a:t>assessment</a:t>
            </a:r>
          </a:p>
          <a:p>
            <a:pPr marL="0" indent="0">
              <a:buNone/>
              <a:defRPr/>
            </a:pPr>
            <a:endParaRPr lang="en-US" dirty="0"/>
          </a:p>
          <a:p>
            <a:pPr marL="0" indent="0">
              <a:buNone/>
              <a:defRPr/>
            </a:pPr>
            <a:r>
              <a:rPr lang="en-US" dirty="0" smtClean="0"/>
              <a:t>Potential Performance Tasks</a:t>
            </a:r>
          </a:p>
          <a:p>
            <a:pPr>
              <a:buFont typeface="Arial"/>
              <a:buChar char="•"/>
            </a:pPr>
            <a:r>
              <a:rPr lang="en-US" dirty="0"/>
              <a:t>DPI </a:t>
            </a:r>
            <a:r>
              <a:rPr lang="en-US" dirty="0" err="1"/>
              <a:t>Wikispaces</a:t>
            </a:r>
            <a:endParaRPr lang="en-US" dirty="0"/>
          </a:p>
          <a:p>
            <a:pPr>
              <a:buFont typeface="Arial"/>
              <a:buChar char="•"/>
            </a:pPr>
            <a:r>
              <a:rPr lang="en-US" dirty="0"/>
              <a:t>Defined STEM</a:t>
            </a:r>
          </a:p>
          <a:p>
            <a:pPr marL="0" indent="0">
              <a:buNone/>
              <a:defRPr/>
            </a:pPr>
            <a:endParaRPr lang="en-US" dirty="0" smtClean="0"/>
          </a:p>
        </p:txBody>
      </p:sp>
    </p:spTree>
    <p:extLst>
      <p:ext uri="{BB962C8B-B14F-4D97-AF65-F5344CB8AC3E}">
        <p14:creationId xmlns:p14="http://schemas.microsoft.com/office/powerpoint/2010/main" val="1614198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Stage 3: Learning Experiences</a:t>
            </a:r>
            <a:endParaRPr lang="en-US" sz="3200"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69749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Experiences</a:t>
            </a:r>
            <a:endParaRPr lang="en-US" dirty="0"/>
          </a:p>
        </p:txBody>
      </p:sp>
      <p:sp>
        <p:nvSpPr>
          <p:cNvPr id="5" name="Content Placeholder 4"/>
          <p:cNvSpPr>
            <a:spLocks noGrp="1"/>
          </p:cNvSpPr>
          <p:nvPr>
            <p:ph idx="1"/>
          </p:nvPr>
        </p:nvSpPr>
        <p:spPr>
          <a:xfrm>
            <a:off x="284163" y="2133600"/>
            <a:ext cx="8574087" cy="3992563"/>
          </a:xfrm>
        </p:spPr>
        <p:txBody>
          <a:bodyPr>
            <a:normAutofit lnSpcReduction="10000"/>
          </a:bodyPr>
          <a:lstStyle/>
          <a:p>
            <a:pPr>
              <a:buFont typeface="Arial"/>
              <a:buChar char="•"/>
            </a:pPr>
            <a:r>
              <a:rPr lang="en-US" dirty="0" smtClean="0"/>
              <a:t>What activities, experiences, and lessons will lead to achievement of the desired results and success at the assessments?</a:t>
            </a:r>
          </a:p>
          <a:p>
            <a:pPr>
              <a:buFont typeface="Arial"/>
              <a:buChar char="•"/>
            </a:pPr>
            <a:r>
              <a:rPr lang="en-US" dirty="0" smtClean="0"/>
              <a:t>How will the learning plan help students achieve transfer and meaning with increased independence?</a:t>
            </a:r>
          </a:p>
          <a:p>
            <a:pPr>
              <a:buFont typeface="Arial"/>
              <a:buChar char="•"/>
            </a:pPr>
            <a:r>
              <a:rPr lang="en-US" dirty="0" smtClean="0"/>
              <a:t>How will the unit be sequenced and differentiated to optimize achievement for all learners?</a:t>
            </a:r>
          </a:p>
          <a:p>
            <a:pPr>
              <a:buFont typeface="Arial"/>
              <a:buChar char="•"/>
            </a:pPr>
            <a:r>
              <a:rPr lang="en-US" dirty="0" smtClean="0"/>
              <a:t>Are the learning events in Stage 3 aligned with Stage 1 goals and Stage 2 assessments?</a:t>
            </a:r>
            <a:endParaRPr lang="en-US" dirty="0"/>
          </a:p>
        </p:txBody>
      </p:sp>
    </p:spTree>
    <p:extLst>
      <p:ext uri="{BB962C8B-B14F-4D97-AF65-F5344CB8AC3E}">
        <p14:creationId xmlns:p14="http://schemas.microsoft.com/office/powerpoint/2010/main" val="1782837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457200"/>
            <a:ext cx="8574087" cy="1141022"/>
          </a:xfrm>
        </p:spPr>
        <p:txBody>
          <a:bodyPr/>
          <a:lstStyle/>
          <a:p>
            <a:r>
              <a:rPr lang="en-US" dirty="0" smtClean="0"/>
              <a:t>Summary of Good Design</a:t>
            </a:r>
            <a:endParaRPr lang="en-US" dirty="0"/>
          </a:p>
        </p:txBody>
      </p:sp>
      <p:sp>
        <p:nvSpPr>
          <p:cNvPr id="3" name="Content Placeholder 2"/>
          <p:cNvSpPr>
            <a:spLocks noGrp="1"/>
          </p:cNvSpPr>
          <p:nvPr>
            <p:ph idx="1"/>
          </p:nvPr>
        </p:nvSpPr>
        <p:spPr>
          <a:xfrm>
            <a:off x="284164" y="1905000"/>
            <a:ext cx="8574086" cy="4419600"/>
          </a:xfrm>
        </p:spPr>
        <p:txBody>
          <a:bodyPr>
            <a:normAutofit/>
          </a:bodyPr>
          <a:lstStyle/>
          <a:p>
            <a:pPr>
              <a:buNone/>
            </a:pPr>
            <a:r>
              <a:rPr lang="en-US" sz="2600" b="1" dirty="0" smtClean="0"/>
              <a:t>Expectations and Opportunities – Structuring learning experiences to help students reach expectations.</a:t>
            </a:r>
          </a:p>
          <a:p>
            <a:pPr>
              <a:buFont typeface="Arial"/>
              <a:buChar char="•"/>
            </a:pPr>
            <a:r>
              <a:rPr lang="en-US" dirty="0" smtClean="0"/>
              <a:t>Clear goals, models given up front</a:t>
            </a:r>
          </a:p>
          <a:p>
            <a:pPr>
              <a:buFont typeface="Arial"/>
              <a:buChar char="•"/>
            </a:pPr>
            <a:r>
              <a:rPr lang="en-US" dirty="0" smtClean="0"/>
              <a:t>On-going feedback provided with opportunities to use it</a:t>
            </a:r>
          </a:p>
          <a:p>
            <a:pPr>
              <a:buFont typeface="Arial"/>
              <a:buChar char="•"/>
            </a:pPr>
            <a:r>
              <a:rPr lang="en-US" dirty="0" smtClean="0"/>
              <a:t>A genuine challenge, a problem frames work</a:t>
            </a:r>
          </a:p>
          <a:p>
            <a:pPr>
              <a:buFont typeface="Arial"/>
              <a:buChar char="•"/>
            </a:pPr>
            <a:r>
              <a:rPr lang="en-US" dirty="0" smtClean="0"/>
              <a:t>Real-world requirements</a:t>
            </a:r>
          </a:p>
          <a:p>
            <a:pPr>
              <a:buFont typeface="Arial"/>
              <a:buChar char="•"/>
            </a:pPr>
            <a:r>
              <a:rPr lang="en-US" dirty="0" smtClean="0"/>
              <a:t>Trial and error, reflection and adjustment expected</a:t>
            </a:r>
          </a:p>
          <a:p>
            <a:endParaRPr lang="en-US" dirty="0"/>
          </a:p>
        </p:txBody>
      </p:sp>
    </p:spTree>
    <p:extLst>
      <p:ext uri="{BB962C8B-B14F-4D97-AF65-F5344CB8AC3E}">
        <p14:creationId xmlns:p14="http://schemas.microsoft.com/office/powerpoint/2010/main" val="1032469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Principles</a:t>
            </a:r>
            <a:endParaRPr lang="en-US" dirty="0"/>
          </a:p>
        </p:txBody>
      </p:sp>
      <p:sp>
        <p:nvSpPr>
          <p:cNvPr id="3" name="Content Placeholder 2"/>
          <p:cNvSpPr>
            <a:spLocks noGrp="1"/>
          </p:cNvSpPr>
          <p:nvPr>
            <p:ph idx="1"/>
          </p:nvPr>
        </p:nvSpPr>
        <p:spPr>
          <a:xfrm>
            <a:off x="457201" y="1905000"/>
            <a:ext cx="8401050" cy="4221163"/>
          </a:xfrm>
        </p:spPr>
        <p:txBody>
          <a:bodyPr>
            <a:normAutofit fontScale="92500" lnSpcReduction="10000"/>
          </a:bodyPr>
          <a:lstStyle/>
          <a:p>
            <a:pPr marL="0" indent="0">
              <a:buNone/>
            </a:pPr>
            <a:r>
              <a:rPr lang="en-US" i="1" dirty="0" smtClean="0"/>
              <a:t>Mission of Cabarrus County Schools:</a:t>
            </a:r>
          </a:p>
          <a:p>
            <a:pPr marL="0" indent="0">
              <a:buNone/>
            </a:pPr>
            <a:r>
              <a:rPr lang="en-US" dirty="0"/>
              <a:t>We will value, teach and empower each student in a culture of educational excellence</a:t>
            </a:r>
            <a:r>
              <a:rPr lang="en-US" dirty="0" smtClean="0"/>
              <a:t>.</a:t>
            </a:r>
            <a:endParaRPr lang="en-US" dirty="0"/>
          </a:p>
          <a:p>
            <a:pPr marL="0" indent="0">
              <a:buNone/>
            </a:pPr>
            <a:endParaRPr lang="en-US" dirty="0" smtClean="0"/>
          </a:p>
          <a:p>
            <a:pPr marL="0" indent="0">
              <a:buNone/>
            </a:pPr>
            <a:r>
              <a:rPr lang="en-US" i="1" dirty="0" smtClean="0"/>
              <a:t>Learning Principles: </a:t>
            </a:r>
          </a:p>
          <a:p>
            <a:pPr>
              <a:buFont typeface="Arial"/>
              <a:buChar char="•"/>
            </a:pPr>
            <a:r>
              <a:rPr lang="en-US" dirty="0" smtClean="0"/>
              <a:t>Provide an accessible, conceptual foundation of how people learn</a:t>
            </a:r>
          </a:p>
          <a:p>
            <a:pPr>
              <a:buFont typeface="Arial"/>
              <a:buChar char="•"/>
            </a:pPr>
            <a:r>
              <a:rPr lang="en-US" dirty="0" smtClean="0"/>
              <a:t>Guide how we are going to achieve our mission and program goals</a:t>
            </a:r>
          </a:p>
          <a:p>
            <a:pPr lvl="1">
              <a:buFont typeface="Arial"/>
              <a:buChar char="•"/>
            </a:pPr>
            <a:r>
              <a:rPr lang="en-US" dirty="0"/>
              <a:t>c</a:t>
            </a:r>
            <a:r>
              <a:rPr lang="en-US" dirty="0" smtClean="0"/>
              <a:t>urriculum design, assessment procedures, instructional practices/resources, professional development, school structures </a:t>
            </a:r>
          </a:p>
          <a:p>
            <a:pPr lvl="1"/>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Good Design</a:t>
            </a:r>
            <a:endParaRPr lang="en-US" dirty="0"/>
          </a:p>
        </p:txBody>
      </p:sp>
      <p:sp>
        <p:nvSpPr>
          <p:cNvPr id="3" name="Content Placeholder 2"/>
          <p:cNvSpPr>
            <a:spLocks noGrp="1"/>
          </p:cNvSpPr>
          <p:nvPr>
            <p:ph idx="1"/>
          </p:nvPr>
        </p:nvSpPr>
        <p:spPr>
          <a:xfrm>
            <a:off x="457200" y="1981200"/>
            <a:ext cx="8401050" cy="4343400"/>
          </a:xfrm>
        </p:spPr>
        <p:txBody>
          <a:bodyPr>
            <a:normAutofit fontScale="85000" lnSpcReduction="20000"/>
          </a:bodyPr>
          <a:lstStyle/>
          <a:p>
            <a:pPr>
              <a:spcBef>
                <a:spcPts val="800"/>
              </a:spcBef>
              <a:buNone/>
            </a:pPr>
            <a:r>
              <a:rPr lang="en-US" sz="3000" dirty="0" smtClean="0"/>
              <a:t>Instruction: a </a:t>
            </a:r>
            <a:r>
              <a:rPr lang="en-US" sz="3000" dirty="0" smtClean="0"/>
              <a:t>focus on the instructional strategies that </a:t>
            </a:r>
            <a:r>
              <a:rPr lang="en-US" sz="3000" dirty="0" smtClean="0"/>
              <a:t>will yield </a:t>
            </a:r>
            <a:r>
              <a:rPr lang="en-US" sz="3000" dirty="0" smtClean="0"/>
              <a:t>the most student </a:t>
            </a:r>
            <a:r>
              <a:rPr lang="en-US" sz="3000" dirty="0" smtClean="0"/>
              <a:t>learning</a:t>
            </a:r>
            <a:r>
              <a:rPr lang="en-US" sz="3000" dirty="0" smtClean="0"/>
              <a:t>; </a:t>
            </a:r>
            <a:r>
              <a:rPr lang="en-US" sz="3000" dirty="0" smtClean="0"/>
              <a:t>differentiated; intentionally structured.</a:t>
            </a:r>
            <a:endParaRPr lang="en-US" sz="2800" dirty="0" smtClean="0"/>
          </a:p>
          <a:p>
            <a:pPr>
              <a:spcBef>
                <a:spcPts val="1400"/>
              </a:spcBef>
              <a:buFont typeface="Arial"/>
              <a:buChar char="•"/>
            </a:pPr>
            <a:r>
              <a:rPr lang="en-US" sz="2800" dirty="0" smtClean="0"/>
              <a:t>Teacher as facilitator/coach</a:t>
            </a:r>
          </a:p>
          <a:p>
            <a:pPr>
              <a:spcBef>
                <a:spcPts val="1400"/>
              </a:spcBef>
              <a:buFont typeface="Arial"/>
              <a:buChar char="•"/>
            </a:pPr>
            <a:r>
              <a:rPr lang="en-US" sz="2800" dirty="0" smtClean="0"/>
              <a:t>Active/experiential learning</a:t>
            </a:r>
          </a:p>
          <a:p>
            <a:pPr>
              <a:spcBef>
                <a:spcPts val="1400"/>
              </a:spcBef>
              <a:buFont typeface="Arial"/>
              <a:buChar char="•"/>
            </a:pPr>
            <a:r>
              <a:rPr lang="en-US" sz="2800" dirty="0" smtClean="0"/>
              <a:t>Problem-based, important questions</a:t>
            </a:r>
          </a:p>
          <a:p>
            <a:pPr>
              <a:spcBef>
                <a:spcPts val="1400"/>
              </a:spcBef>
              <a:buFont typeface="Arial"/>
              <a:buChar char="•"/>
            </a:pPr>
            <a:r>
              <a:rPr lang="en-US" sz="2800" dirty="0" smtClean="0"/>
              <a:t>Small group and individual work</a:t>
            </a:r>
          </a:p>
          <a:p>
            <a:pPr>
              <a:spcBef>
                <a:spcPts val="1400"/>
              </a:spcBef>
              <a:buFont typeface="Arial"/>
              <a:buChar char="•"/>
            </a:pPr>
            <a:r>
              <a:rPr lang="en-US" sz="2800" dirty="0" smtClean="0"/>
              <a:t>Student choice, personalization</a:t>
            </a:r>
          </a:p>
          <a:p>
            <a:pPr>
              <a:spcBef>
                <a:spcPts val="1400"/>
              </a:spcBef>
              <a:buFont typeface="Arial"/>
              <a:buChar char="•"/>
            </a:pPr>
            <a:r>
              <a:rPr lang="en-US" sz="2800" dirty="0" smtClean="0"/>
              <a:t>Attention to student differences in design</a:t>
            </a:r>
          </a:p>
          <a:p>
            <a:pPr>
              <a:spcBef>
                <a:spcPts val="1400"/>
              </a:spcBef>
              <a:buFont typeface="Arial"/>
              <a:buChar char="•"/>
            </a:pPr>
            <a:r>
              <a:rPr lang="en-US" sz="2800" dirty="0" smtClean="0"/>
              <a:t>Variety in work, methods</a:t>
            </a:r>
          </a:p>
        </p:txBody>
      </p:sp>
    </p:spTree>
    <p:extLst>
      <p:ext uri="{BB962C8B-B14F-4D97-AF65-F5344CB8AC3E}">
        <p14:creationId xmlns:p14="http://schemas.microsoft.com/office/powerpoint/2010/main" val="564337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284163" y="1752600"/>
            <a:ext cx="8574087" cy="4724400"/>
          </a:xfrm>
        </p:spPr>
        <p:txBody>
          <a:bodyPr>
            <a:normAutofit/>
          </a:bodyPr>
          <a:lstStyle/>
          <a:p>
            <a:pPr>
              <a:buFont typeface="Arial"/>
              <a:buChar char="•"/>
            </a:pPr>
            <a:r>
              <a:rPr lang="en-US" dirty="0" smtClean="0"/>
              <a:t>Understand that there is no ONE sufficient resource.</a:t>
            </a:r>
          </a:p>
          <a:p>
            <a:pPr>
              <a:buFont typeface="Arial"/>
              <a:buChar char="•"/>
            </a:pPr>
            <a:r>
              <a:rPr lang="en-US" dirty="0" smtClean="0"/>
              <a:t>Resources should be aligned to the types of understandings that we are looking to attain in our students.</a:t>
            </a:r>
          </a:p>
          <a:p>
            <a:pPr>
              <a:buFont typeface="Arial"/>
              <a:buChar char="•"/>
            </a:pPr>
            <a:r>
              <a:rPr lang="en-US" dirty="0" smtClean="0"/>
              <a:t>Our work will include alignment with available resources to our written curriculum documents. </a:t>
            </a:r>
            <a:endParaRPr lang="en-US" dirty="0" smtClean="0"/>
          </a:p>
          <a:p>
            <a:pPr>
              <a:buFont typeface="Arial"/>
              <a:buChar char="•"/>
            </a:pPr>
            <a:r>
              <a:rPr lang="en-US" dirty="0" smtClean="0"/>
              <a:t>We </a:t>
            </a:r>
            <a:r>
              <a:rPr lang="en-US" dirty="0" smtClean="0"/>
              <a:t>will continue to look for and consider the resources that help us to help our students learn AND help us to understand the content.</a:t>
            </a:r>
            <a:endParaRPr lang="en-US" dirty="0"/>
          </a:p>
        </p:txBody>
      </p:sp>
    </p:spTree>
    <p:extLst>
      <p:ext uri="{BB962C8B-B14F-4D97-AF65-F5344CB8AC3E}">
        <p14:creationId xmlns:p14="http://schemas.microsoft.com/office/powerpoint/2010/main" val="1638813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457200"/>
            <a:ext cx="8574087" cy="1141022"/>
          </a:xfrm>
        </p:spPr>
        <p:txBody>
          <a:bodyPr/>
          <a:lstStyle/>
          <a:p>
            <a:r>
              <a:rPr lang="en-US" dirty="0" smtClean="0"/>
              <a:t>Potential Resources</a:t>
            </a:r>
            <a:endParaRPr lang="en-US" dirty="0"/>
          </a:p>
        </p:txBody>
      </p:sp>
      <p:sp>
        <p:nvSpPr>
          <p:cNvPr id="3" name="Content Placeholder 2"/>
          <p:cNvSpPr>
            <a:spLocks noGrp="1"/>
          </p:cNvSpPr>
          <p:nvPr>
            <p:ph idx="1"/>
          </p:nvPr>
        </p:nvSpPr>
        <p:spPr>
          <a:xfrm>
            <a:off x="284163" y="2133600"/>
            <a:ext cx="8574087" cy="3992563"/>
          </a:xfrm>
        </p:spPr>
        <p:txBody>
          <a:bodyPr/>
          <a:lstStyle/>
          <a:p>
            <a:pPr>
              <a:buFont typeface="Arial"/>
              <a:buChar char="•"/>
            </a:pPr>
            <a:r>
              <a:rPr lang="en-US" dirty="0"/>
              <a:t>DPI </a:t>
            </a:r>
            <a:r>
              <a:rPr lang="en-US" dirty="0" err="1"/>
              <a:t>Wikispaces</a:t>
            </a:r>
            <a:endParaRPr lang="en-US" dirty="0"/>
          </a:p>
          <a:p>
            <a:pPr>
              <a:buFont typeface="Arial"/>
              <a:buChar char="•"/>
            </a:pPr>
            <a:r>
              <a:rPr lang="en-US" dirty="0"/>
              <a:t>Defined STEM</a:t>
            </a:r>
          </a:p>
          <a:p>
            <a:pPr>
              <a:buFont typeface="Arial"/>
              <a:buChar char="•"/>
            </a:pPr>
            <a:r>
              <a:rPr lang="en-US" dirty="0" err="1"/>
              <a:t>iCurio</a:t>
            </a:r>
            <a:endParaRPr lang="en-US" dirty="0"/>
          </a:p>
          <a:p>
            <a:pPr>
              <a:buFont typeface="Arial"/>
              <a:buChar char="•"/>
            </a:pPr>
            <a:r>
              <a:rPr lang="en-US" dirty="0"/>
              <a:t>Discovery Education</a:t>
            </a:r>
          </a:p>
          <a:p>
            <a:pPr marL="0" indent="0">
              <a:buNone/>
            </a:pPr>
            <a:endParaRPr lang="en-US" dirty="0"/>
          </a:p>
        </p:txBody>
      </p:sp>
    </p:spTree>
    <p:extLst>
      <p:ext uri="{BB962C8B-B14F-4D97-AF65-F5344CB8AC3E}">
        <p14:creationId xmlns:p14="http://schemas.microsoft.com/office/powerpoint/2010/main" val="2948425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457200"/>
            <a:ext cx="8574087" cy="1141022"/>
          </a:xfrm>
        </p:spPr>
        <p:txBody>
          <a:bodyPr>
            <a:normAutofit/>
          </a:bodyPr>
          <a:lstStyle/>
          <a:p>
            <a:r>
              <a:rPr lang="en-US" sz="2800" dirty="0" smtClean="0"/>
              <a:t>Connections Between Understanding by Design and Professional Learning Communities</a:t>
            </a:r>
            <a:endParaRPr lang="en-US" sz="2800" dirty="0"/>
          </a:p>
        </p:txBody>
      </p:sp>
      <p:sp>
        <p:nvSpPr>
          <p:cNvPr id="3" name="Content Placeholder 2"/>
          <p:cNvSpPr>
            <a:spLocks noGrp="1"/>
          </p:cNvSpPr>
          <p:nvPr>
            <p:ph idx="1"/>
          </p:nvPr>
        </p:nvSpPr>
        <p:spPr/>
        <p:txBody>
          <a:bodyPr>
            <a:normAutofit/>
          </a:bodyPr>
          <a:lstStyle/>
          <a:p>
            <a:endParaRPr lang="en-US" b="1" dirty="0" smtClean="0"/>
          </a:p>
          <a:p>
            <a:endParaRPr lang="en-US" b="1" dirty="0"/>
          </a:p>
          <a:p>
            <a:endParaRPr lang="en-US" b="1" dirty="0" smtClean="0"/>
          </a:p>
          <a:p>
            <a:pPr marL="82296"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8134230"/>
              </p:ext>
            </p:extLst>
          </p:nvPr>
        </p:nvGraphicFramePr>
        <p:xfrm>
          <a:off x="966005" y="2057400"/>
          <a:ext cx="7210672" cy="4485639"/>
        </p:xfrm>
        <a:graphic>
          <a:graphicData uri="http://schemas.openxmlformats.org/drawingml/2006/table">
            <a:tbl>
              <a:tblPr firstRow="1" bandRow="1">
                <a:tableStyleId>{5C22544A-7EE6-4342-B048-85BDC9FD1C3A}</a:tableStyleId>
              </a:tblPr>
              <a:tblGrid>
                <a:gridCol w="2584408"/>
                <a:gridCol w="4626264"/>
              </a:tblGrid>
              <a:tr h="370840">
                <a:tc>
                  <a:txBody>
                    <a:bodyPr/>
                    <a:lstStyle/>
                    <a:p>
                      <a:r>
                        <a:rPr lang="en-US" dirty="0" smtClean="0"/>
                        <a:t>UbD </a:t>
                      </a:r>
                      <a:endParaRPr lang="en-US" dirty="0"/>
                    </a:p>
                  </a:txBody>
                  <a:tcPr/>
                </a:tc>
                <a:tc>
                  <a:txBody>
                    <a:bodyPr/>
                    <a:lstStyle/>
                    <a:p>
                      <a:r>
                        <a:rPr lang="en-US" dirty="0" smtClean="0"/>
                        <a:t>PLC</a:t>
                      </a:r>
                      <a:endParaRPr lang="en-US" dirty="0"/>
                    </a:p>
                  </a:txBody>
                  <a:tcPr/>
                </a:tc>
              </a:tr>
              <a:tr h="370840">
                <a:tc>
                  <a:txBody>
                    <a:bodyPr/>
                    <a:lstStyle/>
                    <a:p>
                      <a:r>
                        <a:rPr lang="en-US" dirty="0" smtClean="0"/>
                        <a:t>Stage 1: Desired Results</a:t>
                      </a:r>
                      <a:endParaRPr lang="en-US" dirty="0"/>
                    </a:p>
                  </a:txBody>
                  <a:tcPr/>
                </a:tc>
                <a:tc>
                  <a:txBody>
                    <a:bodyPr/>
                    <a:lstStyle/>
                    <a:p>
                      <a:pPr marL="285750" indent="-285750">
                        <a:buFont typeface="Arial"/>
                        <a:buChar char="•"/>
                      </a:pPr>
                      <a:r>
                        <a:rPr lang="en-US" dirty="0" smtClean="0"/>
                        <a:t>What will students know, understand, and do?</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Stage 2: Determining Acceptable Evidence</a:t>
                      </a:r>
                    </a:p>
                    <a:p>
                      <a:endParaRPr lang="en-US" b="1" dirty="0"/>
                    </a:p>
                  </a:txBody>
                  <a:tcPr/>
                </a:tc>
                <a:tc>
                  <a:txBody>
                    <a:bodyPr/>
                    <a:lstStyle/>
                    <a:p>
                      <a:pPr marL="285750" indent="-285750">
                        <a:buFont typeface="Arial"/>
                        <a:buChar char="•"/>
                      </a:pPr>
                      <a:r>
                        <a:rPr lang="en-US" dirty="0" smtClean="0"/>
                        <a:t>How will we know they are learning it?</a:t>
                      </a:r>
                      <a:endParaRPr lang="en-US" dirty="0"/>
                    </a:p>
                  </a:txBody>
                  <a:tcPr/>
                </a:tc>
              </a:tr>
              <a:tr h="1280160">
                <a:tc rowSpan="2">
                  <a:txBody>
                    <a:bodyPr/>
                    <a:lstStyle/>
                    <a:p>
                      <a:r>
                        <a:rPr lang="en-US" dirty="0" smtClean="0"/>
                        <a:t>Stage 3: The Learning Plan</a:t>
                      </a:r>
                      <a:endParaRPr lang="en-US" dirty="0"/>
                    </a:p>
                  </a:txBody>
                  <a:tcPr/>
                </a:tc>
                <a:tc>
                  <a:txBody>
                    <a:bodyPr/>
                    <a:lstStyle/>
                    <a:p>
                      <a:pPr marL="285750" indent="-285750">
                        <a:buFont typeface="Arial"/>
                        <a:buChar char="•"/>
                      </a:pPr>
                      <a:r>
                        <a:rPr lang="en-US" dirty="0" smtClean="0"/>
                        <a:t>What teaching and learning experiences we will provide?</a:t>
                      </a:r>
                    </a:p>
                    <a:p>
                      <a:pPr marL="285750" indent="-285750">
                        <a:buFont typeface="Arial"/>
                        <a:buChar char="•"/>
                      </a:pPr>
                      <a:r>
                        <a:rPr lang="en-US" dirty="0" smtClean="0"/>
                        <a:t>What will</a:t>
                      </a:r>
                      <a:r>
                        <a:rPr lang="en-US" baseline="0" dirty="0" smtClean="0"/>
                        <a:t> we do when students already know it?</a:t>
                      </a:r>
                    </a:p>
                  </a:txBody>
                  <a:tcPr/>
                </a:tc>
              </a:tr>
              <a:tr h="1280160">
                <a:tc vMerge="1">
                  <a:txBody>
                    <a:bodyPr/>
                    <a:lstStyle/>
                    <a:p>
                      <a:endParaRPr lang="en-US"/>
                    </a:p>
                  </a:txBody>
                  <a:tcPr/>
                </a:tc>
                <a:tc>
                  <a:txBody>
                    <a:bodyPr/>
                    <a:lstStyle/>
                    <a:p>
                      <a:pPr marL="285750" indent="-285750">
                        <a:buFont typeface="Arial"/>
                        <a:buChar char="•"/>
                      </a:pPr>
                      <a:r>
                        <a:rPr lang="en-US" baseline="0" dirty="0" smtClean="0"/>
                        <a:t>What will we do if they don’t learn it?</a:t>
                      </a:r>
                    </a:p>
                    <a:p>
                      <a:pPr marL="285750" indent="-285750">
                        <a:buFont typeface="Arial"/>
                        <a:buChar char="•"/>
                      </a:pPr>
                      <a:r>
                        <a:rPr lang="en-US" baseline="0" dirty="0" smtClean="0"/>
                        <a:t>What teaching and learning experiences were effective? How do we know?</a:t>
                      </a:r>
                      <a:endParaRPr lang="en-US" dirty="0" smtClean="0"/>
                    </a:p>
                    <a:p>
                      <a:pPr marL="0" indent="0">
                        <a:buFont typeface="Arial"/>
                        <a:buNone/>
                      </a:pPr>
                      <a:endParaRPr lang="en-US" dirty="0"/>
                    </a:p>
                  </a:txBody>
                  <a:tcPr/>
                </a:tc>
              </a:tr>
            </a:tbl>
          </a:graphicData>
        </a:graphic>
      </p:graphicFrame>
    </p:spTree>
    <p:extLst>
      <p:ext uri="{BB962C8B-B14F-4D97-AF65-F5344CB8AC3E}">
        <p14:creationId xmlns:p14="http://schemas.microsoft.com/office/powerpoint/2010/main" val="3784810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284163" y="457200"/>
            <a:ext cx="8574087" cy="1141022"/>
          </a:xfrm>
        </p:spPr>
        <p:txBody>
          <a:bodyPr>
            <a:normAutofit/>
          </a:bodyPr>
          <a:lstStyle/>
          <a:p>
            <a:pPr eaLnBrk="1" hangingPunct="1"/>
            <a:r>
              <a:rPr lang="en-US" sz="2400" dirty="0" smtClean="0">
                <a:latin typeface="Rockwell" charset="0"/>
              </a:rPr>
              <a:t>Wrap-Up:</a:t>
            </a:r>
            <a:br>
              <a:rPr lang="en-US" sz="2400" dirty="0" smtClean="0">
                <a:latin typeface="Rockwell" charset="0"/>
              </a:rPr>
            </a:br>
            <a:r>
              <a:rPr lang="en-US" sz="2400" dirty="0" smtClean="0">
                <a:latin typeface="Rockwell" charset="0"/>
              </a:rPr>
              <a:t>Questions</a:t>
            </a:r>
            <a:r>
              <a:rPr lang="en-US" sz="2400" dirty="0">
                <a:latin typeface="Rockwell" charset="0"/>
              </a:rPr>
              <a:t>, Comments, Concerns?</a:t>
            </a:r>
          </a:p>
        </p:txBody>
      </p:sp>
      <p:pic>
        <p:nvPicPr>
          <p:cNvPr id="60418" name="Content Placeholder 3" descr="Screen Shot 2014-02-04 at 9.23.12 PM.png"/>
          <p:cNvPicPr>
            <a:picLocks noGrp="1" noChangeAspect="1"/>
          </p:cNvPicPr>
          <p:nvPr>
            <p:ph idx="1"/>
          </p:nvPr>
        </p:nvPicPr>
        <p:blipFill>
          <a:blip r:embed="rId3">
            <a:extLst>
              <a:ext uri="{28A0092B-C50C-407E-A947-70E740481C1C}">
                <a14:useLocalDpi xmlns:a14="http://schemas.microsoft.com/office/drawing/2010/main" val="0"/>
              </a:ext>
            </a:extLst>
          </a:blip>
          <a:srcRect l="-23277" r="-23277"/>
          <a:stretch>
            <a:fillRect/>
          </a:stretch>
        </p:blipFill>
        <p:spPr/>
      </p:pic>
    </p:spTree>
    <p:extLst>
      <p:ext uri="{BB962C8B-B14F-4D97-AF65-F5344CB8AC3E}">
        <p14:creationId xmlns:p14="http://schemas.microsoft.com/office/powerpoint/2010/main" val="3187107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Spectrum">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6309</TotalTime>
  <Words>4063</Words>
  <Application>Microsoft Macintosh PowerPoint</Application>
  <PresentationFormat>On-screen Show (4:3)</PresentationFormat>
  <Paragraphs>544</Paragraphs>
  <Slides>94</Slides>
  <Notes>41</Notes>
  <HiddenSlides>6</HiddenSlides>
  <MMClips>0</MMClips>
  <ScaleCrop>false</ScaleCrop>
  <HeadingPairs>
    <vt:vector size="4" baseType="variant">
      <vt:variant>
        <vt:lpstr>Theme</vt:lpstr>
      </vt:variant>
      <vt:variant>
        <vt:i4>1</vt:i4>
      </vt:variant>
      <vt:variant>
        <vt:lpstr>Slide Titles</vt:lpstr>
      </vt:variant>
      <vt:variant>
        <vt:i4>94</vt:i4>
      </vt:variant>
    </vt:vector>
  </HeadingPairs>
  <TitlesOfParts>
    <vt:vector size="95" baseType="lpstr">
      <vt:lpstr>Spectrum</vt:lpstr>
      <vt:lpstr>Understanding by Design</vt:lpstr>
      <vt:lpstr>Overall Outcome</vt:lpstr>
      <vt:lpstr> Norms “Having to know the answers puts us in a terrible position from which to learn.”</vt:lpstr>
      <vt:lpstr>Vocabulary Sort</vt:lpstr>
      <vt:lpstr>Enduring Understandings</vt:lpstr>
      <vt:lpstr>Essential Questions</vt:lpstr>
      <vt:lpstr>Learning Principles</vt:lpstr>
      <vt:lpstr>Learning Principles </vt:lpstr>
      <vt:lpstr>Learning Principles</vt:lpstr>
      <vt:lpstr>Learning Principles</vt:lpstr>
      <vt:lpstr>We Believe…</vt:lpstr>
      <vt:lpstr>We Believe…</vt:lpstr>
      <vt:lpstr>Learning Principles Cabarrus County Schools</vt:lpstr>
      <vt:lpstr>Learning Principles</vt:lpstr>
      <vt:lpstr>Learning Principles</vt:lpstr>
      <vt:lpstr>Break</vt:lpstr>
      <vt:lpstr>Why UbD?</vt:lpstr>
      <vt:lpstr>Why UbD? Traditional vs. Standards-based Instruction</vt:lpstr>
      <vt:lpstr>Why UbD? The 3 Stages of Design</vt:lpstr>
      <vt:lpstr>Why UbD? The 3 Stages of Design</vt:lpstr>
      <vt:lpstr>Why UbD? The 3 Stages of Design</vt:lpstr>
      <vt:lpstr>Why UbD? The 3 Stages of Design</vt:lpstr>
      <vt:lpstr>What is UbD?</vt:lpstr>
      <vt:lpstr>UbD in a Nutshell</vt:lpstr>
      <vt:lpstr> UbD is NOT…</vt:lpstr>
      <vt:lpstr>Connections Between Understanding by Design and Professional Learning Communities</vt:lpstr>
      <vt:lpstr>  From Standards to Curriculum</vt:lpstr>
      <vt:lpstr>PowerPoint Presentation</vt:lpstr>
      <vt:lpstr>PowerPoint Presentation</vt:lpstr>
      <vt:lpstr>Our Commitment</vt:lpstr>
      <vt:lpstr>PowerPoint Presentation</vt:lpstr>
      <vt:lpstr>Cabarrus County Schools Curriculum Design Process</vt:lpstr>
      <vt:lpstr>PowerPoint Presentation</vt:lpstr>
      <vt:lpstr>PowerPoint Presentation</vt:lpstr>
      <vt:lpstr>How do we get there?</vt:lpstr>
      <vt:lpstr>Unpacking Standards</vt:lpstr>
      <vt:lpstr>Tips for Unpacking Standards</vt:lpstr>
      <vt:lpstr>Unpacking Worksheets</vt:lpstr>
      <vt:lpstr>Caution!</vt:lpstr>
      <vt:lpstr>Stage 1: Identify Desired Results</vt:lpstr>
      <vt:lpstr>Identify Desired Results</vt:lpstr>
      <vt:lpstr>Stage 1</vt:lpstr>
      <vt:lpstr>Stage 1</vt:lpstr>
      <vt:lpstr>Curriculum: A Pathway toward a Destination</vt:lpstr>
      <vt:lpstr>Enduring Understandings and  Essential Questions </vt:lpstr>
      <vt:lpstr>Some questions for identifying Enduring Understandings and Essential Questions</vt:lpstr>
      <vt:lpstr>Essential Questions: Doorways to Inquiry</vt:lpstr>
      <vt:lpstr>Essential Questions: Doorways to Inquiry</vt:lpstr>
      <vt:lpstr>Essential Questions</vt:lpstr>
      <vt:lpstr>Are these Enduring Understandings?</vt:lpstr>
      <vt:lpstr> Are these Essential Questions?</vt:lpstr>
      <vt:lpstr>Meaning Essential Questions </vt:lpstr>
      <vt:lpstr>Returning to Unpacking</vt:lpstr>
      <vt:lpstr>Acquisition Know and Be Able to Do</vt:lpstr>
      <vt:lpstr>Stage 1</vt:lpstr>
      <vt:lpstr>Stage 2: Determine Acceptable Evidence</vt:lpstr>
      <vt:lpstr>Determine Acceptable Evidence</vt:lpstr>
      <vt:lpstr>Backwards Design</vt:lpstr>
      <vt:lpstr>Learning Outcomes</vt:lpstr>
      <vt:lpstr>What comes to mind…</vt:lpstr>
      <vt:lpstr>Creating A Park</vt:lpstr>
      <vt:lpstr>Sound Classroom Assessment Practice</vt:lpstr>
      <vt:lpstr>Student as User of Assessment Information</vt:lpstr>
      <vt:lpstr>Putting the Pieces Together</vt:lpstr>
      <vt:lpstr>Key 2: Clear Targets</vt:lpstr>
      <vt:lpstr>Key 2: Clear Targets Assess what?</vt:lpstr>
      <vt:lpstr>Learning Targets </vt:lpstr>
      <vt:lpstr>Provide a clear statement of the learning target </vt:lpstr>
      <vt:lpstr>Teacher Decisions</vt:lpstr>
      <vt:lpstr>Clear Targets</vt:lpstr>
      <vt:lpstr>Without clear targets, we can’t…</vt:lpstr>
      <vt:lpstr>Without clear targets, we can’t…</vt:lpstr>
      <vt:lpstr>Key 3: Sound Design</vt:lpstr>
      <vt:lpstr>Key 3: Sound Design Assess How?</vt:lpstr>
      <vt:lpstr>Selected Response</vt:lpstr>
      <vt:lpstr>Extended Written Response</vt:lpstr>
      <vt:lpstr>Performance Assessment</vt:lpstr>
      <vt:lpstr>Personal Communication</vt:lpstr>
      <vt:lpstr>Assessments</vt:lpstr>
      <vt:lpstr>Performance Tasks</vt:lpstr>
      <vt:lpstr>A performance task is not…</vt:lpstr>
      <vt:lpstr>Performance Task Traits</vt:lpstr>
      <vt:lpstr>Performance tasks…</vt:lpstr>
      <vt:lpstr>Key Validity Question </vt:lpstr>
      <vt:lpstr>A “Picture” of Assessment</vt:lpstr>
      <vt:lpstr>Stage 2: Assessment Expectations</vt:lpstr>
      <vt:lpstr>Stage 3: Learning Experiences</vt:lpstr>
      <vt:lpstr>Learning Experiences</vt:lpstr>
      <vt:lpstr>Summary of Good Design</vt:lpstr>
      <vt:lpstr>Summary of Good Design</vt:lpstr>
      <vt:lpstr>Resources</vt:lpstr>
      <vt:lpstr>Potential Resources</vt:lpstr>
      <vt:lpstr>Connections Between Understanding by Design and Professional Learning Communities</vt:lpstr>
      <vt:lpstr>Wrap-Up: Questions, Comments, Concerns?</vt:lpstr>
    </vt:vector>
  </TitlesOfParts>
  <Company>Thompson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by Design</dc:title>
  <dc:creator>Diane Lauer</dc:creator>
  <cp:lastModifiedBy>Tara Nattrass</cp:lastModifiedBy>
  <cp:revision>385</cp:revision>
  <dcterms:created xsi:type="dcterms:W3CDTF">2011-04-29T21:38:52Z</dcterms:created>
  <dcterms:modified xsi:type="dcterms:W3CDTF">2014-06-16T00:29:50Z</dcterms:modified>
</cp:coreProperties>
</file>